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21" roundtripDataSignature="AMtx7miqt8TAsO/Tr1FsA0P5DbNdPzIeXw=="/>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E570A56-7B6C-4805-80D4-534D14304FC9}" v="1" dt="2023-10-23T15:12:45.255"/>
  </p1510:revLst>
</p1510:revInfo>
</file>

<file path=ppt/tableStyles.xml><?xml version="1.0" encoding="utf-8"?>
<a:tblStyleLst xmlns:a="http://schemas.openxmlformats.org/drawingml/2006/main" def="{18905D5A-0317-4CCF-B8BA-7BF09D259080}">
  <a:tblStyle styleId="{18905D5A-0317-4CCF-B8BA-7BF09D259080}" styleName="Table_0">
    <a:wholeTbl>
      <a:tcTxStyle b="off" i="off">
        <a:font>
          <a:latin typeface="Calibri"/>
          <a:ea typeface="Calibri"/>
          <a:cs typeface="Calibri"/>
        </a:font>
        <a:schemeClr val="dk1"/>
      </a:tcTxStyle>
      <a:tcStyle>
        <a:tcBdr>
          <a:left>
            <a:ln w="12700" cap="flat" cmpd="sng">
              <a:solidFill>
                <a:schemeClr val="dk1"/>
              </a:solidFill>
              <a:prstDash val="solid"/>
              <a:round/>
              <a:headEnd type="none" w="sm" len="sm"/>
              <a:tailEnd type="none" w="sm" len="sm"/>
            </a:ln>
          </a:left>
          <a:right>
            <a:ln w="12700" cap="flat" cmpd="sng">
              <a:solidFill>
                <a:schemeClr val="dk1"/>
              </a:solidFill>
              <a:prstDash val="solid"/>
              <a:round/>
              <a:headEnd type="none" w="sm" len="sm"/>
              <a:tailEnd type="none" w="sm" len="sm"/>
            </a:ln>
          </a:right>
          <a:top>
            <a:ln w="12700" cap="flat" cmpd="sng">
              <a:solidFill>
                <a:schemeClr val="dk1"/>
              </a:solidFill>
              <a:prstDash val="solid"/>
              <a:round/>
              <a:headEnd type="none" w="sm" len="sm"/>
              <a:tailEnd type="none" w="sm" len="sm"/>
            </a:ln>
          </a:top>
          <a:bottom>
            <a:ln w="12700" cap="flat" cmpd="sng">
              <a:solidFill>
                <a:schemeClr val="dk1"/>
              </a:solidFill>
              <a:prstDash val="solid"/>
              <a:round/>
              <a:headEnd type="none" w="sm" len="sm"/>
              <a:tailEnd type="none" w="sm" len="sm"/>
            </a:ln>
          </a:bottom>
          <a:insideH>
            <a:ln w="12700" cap="flat" cmpd="sng">
              <a:solidFill>
                <a:schemeClr val="dk1"/>
              </a:solidFill>
              <a:prstDash val="solid"/>
              <a:round/>
              <a:headEnd type="none" w="sm" len="sm"/>
              <a:tailEnd type="none" w="sm" len="sm"/>
            </a:ln>
          </a:insideH>
          <a:insideV>
            <a:ln w="12700" cap="flat" cmpd="sng">
              <a:solidFill>
                <a:schemeClr val="dk1"/>
              </a:solidFill>
              <a:prstDash val="solid"/>
              <a:round/>
              <a:headEnd type="none" w="sm" len="sm"/>
              <a:tailEnd type="none" w="sm" len="sm"/>
            </a:ln>
          </a:insideV>
        </a:tcBdr>
        <a:fill>
          <a:solidFill>
            <a:srgbClr val="E6E6E6"/>
          </a:solidFill>
        </a:fill>
      </a:tcStyle>
    </a:wholeTbl>
    <a:band1H>
      <a:tcTxStyle/>
      <a:tcStyle>
        <a:tcBdr/>
        <a:fill>
          <a:solidFill>
            <a:srgbClr val="CACACA"/>
          </a:solidFill>
        </a:fill>
      </a:tcStyle>
    </a:band1H>
    <a:band2H>
      <a:tcTxStyle/>
      <a:tcStyle>
        <a:tcBdr/>
      </a:tcStyle>
    </a:band2H>
    <a:band1V>
      <a:tcTxStyle/>
      <a:tcStyle>
        <a:tcBdr/>
        <a:fill>
          <a:solidFill>
            <a:srgbClr val="CACACA"/>
          </a:solidFill>
        </a:fill>
      </a:tcStyle>
    </a:band1V>
    <a:band2V>
      <a:tcTxStyle/>
      <a:tcStyle>
        <a:tcBdr/>
      </a:tcStyle>
    </a:band2V>
    <a:lastCol>
      <a:tcTxStyle b="on" i="off"/>
      <a:tcStyle>
        <a:tcBdr/>
      </a:tcStyle>
    </a:lastCol>
    <a:firstCol>
      <a:tcTxStyle b="on" i="off"/>
      <a:tcStyle>
        <a:tcBdr/>
      </a:tcStyle>
    </a:firstCol>
    <a:lastRow>
      <a:tcTxStyle b="on" i="off"/>
      <a:tcStyle>
        <a:tcBdr>
          <a:top>
            <a:ln w="25400" cap="flat" cmpd="sng">
              <a:solidFill>
                <a:schemeClr val="dk1"/>
              </a:solidFill>
              <a:prstDash val="solid"/>
              <a:round/>
              <a:headEnd type="none" w="sm" len="sm"/>
              <a:tailEnd type="none" w="sm" len="sm"/>
            </a:ln>
          </a:top>
        </a:tcBdr>
        <a:fill>
          <a:solidFill>
            <a:srgbClr val="E6E6E6"/>
          </a:solidFill>
        </a:fill>
      </a:tcStyle>
    </a:lastRow>
    <a:seCell>
      <a:tcTxStyle/>
      <a:tcStyle>
        <a:tcBdr/>
      </a:tcStyle>
    </a:seCell>
    <a:swCell>
      <a:tcTxStyle/>
      <a:tcStyle>
        <a:tcBdr/>
      </a:tcStyle>
    </a:swCell>
    <a:firstRow>
      <a:tcTxStyle b="on" i="off"/>
      <a:tcStyle>
        <a:tcBdr/>
        <a:fill>
          <a:solidFill>
            <a:srgbClr val="E6E6E6"/>
          </a:solidFill>
        </a:fill>
      </a:tcStyle>
    </a:firstRow>
    <a:neCell>
      <a:tcTxStyle/>
      <a:tcStyle>
        <a:tcBdr/>
      </a:tcStyle>
    </a:neCell>
    <a:nwCell>
      <a:tcTxStyle/>
      <a:tcStyle>
        <a:tcBdr/>
      </a:tcStyle>
    </a:nwCell>
  </a:tblStyle>
  <a:tblStyle styleId="{CA12496C-F7FA-4DB4-93D4-CEDAD1B569C5}" styleName="Table_1">
    <a:wholeTbl>
      <a:tcTxStyle b="off" i="off">
        <a:font>
          <a:latin typeface="Calibri"/>
          <a:ea typeface="Calibri"/>
          <a:cs typeface="Calibri"/>
        </a:font>
        <a:schemeClr val="dk1"/>
      </a:tcTxStyle>
      <a:tcStyle>
        <a:tcBdr>
          <a:left>
            <a:ln w="9525" cap="flat" cmpd="sng">
              <a:solidFill>
                <a:schemeClr val="dk1"/>
              </a:solidFill>
              <a:prstDash val="solid"/>
              <a:round/>
              <a:headEnd type="none" w="sm" len="sm"/>
              <a:tailEnd type="none" w="sm" len="sm"/>
            </a:ln>
          </a:left>
          <a:right>
            <a:ln w="9525" cap="flat" cmpd="sng">
              <a:solidFill>
                <a:schemeClr val="dk1"/>
              </a:solidFill>
              <a:prstDash val="solid"/>
              <a:round/>
              <a:headEnd type="none" w="sm" len="sm"/>
              <a:tailEnd type="none" w="sm" len="sm"/>
            </a:ln>
          </a:right>
          <a:top>
            <a:ln w="9525" cap="flat" cmpd="sng">
              <a:solidFill>
                <a:schemeClr val="dk1"/>
              </a:solidFill>
              <a:prstDash val="solid"/>
              <a:round/>
              <a:headEnd type="none" w="sm" len="sm"/>
              <a:tailEnd type="none" w="sm" len="sm"/>
            </a:ln>
          </a:top>
          <a:bottom>
            <a:ln w="9525" cap="flat" cmpd="sng">
              <a:solidFill>
                <a:schemeClr val="dk1"/>
              </a:solidFill>
              <a:prstDash val="solid"/>
              <a:round/>
              <a:headEnd type="none" w="sm" len="sm"/>
              <a:tailEnd type="none" w="sm" len="sm"/>
            </a:ln>
          </a:bottom>
          <a:insideH>
            <a:ln w="9525" cap="flat" cmpd="sng">
              <a:solidFill>
                <a:srgbClr val="000000">
                  <a:alpha val="0"/>
                </a:srgbClr>
              </a:solidFill>
              <a:prstDash val="solid"/>
              <a:round/>
              <a:headEnd type="none" w="sm" len="sm"/>
              <a:tailEnd type="none" w="sm" len="sm"/>
            </a:ln>
          </a:insideH>
          <a:insideV>
            <a:ln w="9525" cap="flat" cmpd="sng">
              <a:solidFill>
                <a:srgbClr val="000000">
                  <a:alpha val="0"/>
                </a:srgbClr>
              </a:solidFill>
              <a:prstDash val="solid"/>
              <a:round/>
              <a:headEnd type="none" w="sm" len="sm"/>
              <a:tailEnd type="none" w="sm" len="sm"/>
            </a:ln>
          </a:insideV>
        </a:tcBdr>
        <a:fill>
          <a:solidFill>
            <a:srgbClr val="FFFFFF">
              <a:alpha val="0"/>
            </a:srgbClr>
          </a:solidFill>
        </a:fill>
      </a:tcStyle>
    </a:wholeTbl>
    <a:band1H>
      <a:tcTxStyle/>
      <a:tcStyle>
        <a:tcBdr>
          <a:top>
            <a:ln w="9525" cap="flat" cmpd="sng">
              <a:solidFill>
                <a:schemeClr val="dk1"/>
              </a:solidFill>
              <a:prstDash val="solid"/>
              <a:round/>
              <a:headEnd type="none" w="sm" len="sm"/>
              <a:tailEnd type="none" w="sm" len="sm"/>
            </a:ln>
          </a:top>
          <a:bottom>
            <a:ln w="9525" cap="flat" cmpd="sng">
              <a:solidFill>
                <a:schemeClr val="dk1"/>
              </a:solidFill>
              <a:prstDash val="solid"/>
              <a:round/>
              <a:headEnd type="none" w="sm" len="sm"/>
              <a:tailEnd type="none" w="sm" len="sm"/>
            </a:ln>
          </a:bottom>
        </a:tcBdr>
      </a:tcStyle>
    </a:band1H>
    <a:band2H>
      <a:tcTxStyle/>
      <a:tcStyle>
        <a:tcBdr/>
      </a:tcStyle>
    </a:band2H>
    <a:band1V>
      <a:tcTxStyle/>
      <a:tcStyle>
        <a:tcBdr>
          <a:left>
            <a:ln w="9525" cap="flat" cmpd="sng">
              <a:solidFill>
                <a:schemeClr val="dk1"/>
              </a:solidFill>
              <a:prstDash val="solid"/>
              <a:round/>
              <a:headEnd type="none" w="sm" len="sm"/>
              <a:tailEnd type="none" w="sm" len="sm"/>
            </a:ln>
          </a:left>
          <a:right>
            <a:ln w="9525" cap="flat" cmpd="sng">
              <a:solidFill>
                <a:schemeClr val="dk1"/>
              </a:solidFill>
              <a:prstDash val="solid"/>
              <a:round/>
              <a:headEnd type="none" w="sm" len="sm"/>
              <a:tailEnd type="none" w="sm" len="sm"/>
            </a:ln>
          </a:right>
        </a:tcBdr>
      </a:tcStyle>
    </a:band1V>
    <a:band2V>
      <a:tcTxStyle/>
      <a:tcStyle>
        <a:tcBdr>
          <a:left>
            <a:ln w="9525" cap="flat" cmpd="sng">
              <a:solidFill>
                <a:schemeClr val="dk1"/>
              </a:solidFill>
              <a:prstDash val="solid"/>
              <a:round/>
              <a:headEnd type="none" w="sm" len="sm"/>
              <a:tailEnd type="none" w="sm" len="sm"/>
            </a:ln>
          </a:left>
          <a:right>
            <a:ln w="9525" cap="flat" cmpd="sng">
              <a:solidFill>
                <a:schemeClr val="dk1"/>
              </a:solidFill>
              <a:prstDash val="solid"/>
              <a:round/>
              <a:headEnd type="none" w="sm" len="sm"/>
              <a:tailEnd type="none" w="sm" len="sm"/>
            </a:ln>
          </a:right>
        </a:tcBdr>
      </a:tcStyle>
    </a:band2V>
    <a:lastCol>
      <a:tcTxStyle b="on" i="off"/>
      <a:tcStyle>
        <a:tcBdr/>
      </a:tcStyle>
    </a:lastCol>
    <a:firstCol>
      <a:tcTxStyle b="on" i="off"/>
      <a:tcStyle>
        <a:tcBdr/>
      </a:tcStyle>
    </a:firstCol>
    <a:lastRow>
      <a:tcTxStyle b="on" i="off"/>
      <a:tcStyle>
        <a:tcBdr>
          <a:top>
            <a:ln w="50800" cap="flat" cmpd="sng">
              <a:solidFill>
                <a:schemeClr val="dk1"/>
              </a:solidFill>
              <a:prstDash val="solid"/>
              <a:round/>
              <a:headEnd type="none" w="sm" len="sm"/>
              <a:tailEnd type="none" w="sm" len="sm"/>
            </a:ln>
          </a:top>
        </a:tcBdr>
      </a:tcStyle>
    </a:lastRow>
    <a:seCell>
      <a:tcTxStyle/>
      <a:tcStyle>
        <a:tcBdr/>
      </a:tcStyle>
    </a:seCell>
    <a:swCell>
      <a:tcTxStyle/>
      <a:tcStyle>
        <a:tcBdr/>
      </a:tcStyle>
    </a:swCell>
    <a:firstRow>
      <a:tcTxStyle b="on" i="off">
        <a:font>
          <a:latin typeface="Calibri"/>
          <a:ea typeface="Calibri"/>
          <a:cs typeface="Calibri"/>
        </a:font>
        <a:schemeClr val="lt1"/>
      </a:tcTxStyle>
      <a:tcStyle>
        <a:tcBdr/>
        <a:fill>
          <a:solidFill>
            <a:schemeClr val="dk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0" d="100"/>
          <a:sy n="80" d="100"/>
        </p:scale>
        <p:origin x="698" y="2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26" Type="http://schemas.microsoft.com/office/2016/11/relationships/changesInfo" Target="changesInfos/changesInfo1.xml"/><Relationship Id="rId3" Type="http://schemas.openxmlformats.org/officeDocument/2006/relationships/slide" Target="slides/slide2.xml"/><Relationship Id="rId21" Type="http://customschemas.google.com/relationships/presentationmetadata" Target="meta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arles Robbins" userId="2a2c6b74727e6a50" providerId="LiveId" clId="{BB168046-5924-4AC5-A458-DF97CE18A990}"/>
    <pc:docChg chg="custSel modSld">
      <pc:chgData name="Charles Robbins" userId="2a2c6b74727e6a50" providerId="LiveId" clId="{BB168046-5924-4AC5-A458-DF97CE18A990}" dt="2023-10-06T00:22:17.368" v="5" actId="1036"/>
      <pc:docMkLst>
        <pc:docMk/>
      </pc:docMkLst>
      <pc:sldChg chg="modSp">
        <pc:chgData name="Charles Robbins" userId="2a2c6b74727e6a50" providerId="LiveId" clId="{BB168046-5924-4AC5-A458-DF97CE18A990}" dt="2023-10-06T00:21:17.371" v="0"/>
        <pc:sldMkLst>
          <pc:docMk/>
          <pc:sldMk cId="0" sldId="256"/>
        </pc:sldMkLst>
        <pc:spChg chg="mod">
          <ac:chgData name="Charles Robbins" userId="2a2c6b74727e6a50" providerId="LiveId" clId="{BB168046-5924-4AC5-A458-DF97CE18A990}" dt="2023-10-06T00:21:17.371" v="0"/>
          <ac:spMkLst>
            <pc:docMk/>
            <pc:sldMk cId="0" sldId="256"/>
            <ac:spMk id="95" creationId="{00000000-0000-0000-0000-000000000000}"/>
          </ac:spMkLst>
        </pc:spChg>
        <pc:spChg chg="mod">
          <ac:chgData name="Charles Robbins" userId="2a2c6b74727e6a50" providerId="LiveId" clId="{BB168046-5924-4AC5-A458-DF97CE18A990}" dt="2023-10-06T00:21:17.371" v="0"/>
          <ac:spMkLst>
            <pc:docMk/>
            <pc:sldMk cId="0" sldId="256"/>
            <ac:spMk id="97" creationId="{00000000-0000-0000-0000-000000000000}"/>
          </ac:spMkLst>
        </pc:spChg>
      </pc:sldChg>
      <pc:sldChg chg="modSp mod">
        <pc:chgData name="Charles Robbins" userId="2a2c6b74727e6a50" providerId="LiveId" clId="{BB168046-5924-4AC5-A458-DF97CE18A990}" dt="2023-10-06T00:21:49.159" v="1"/>
        <pc:sldMkLst>
          <pc:docMk/>
          <pc:sldMk cId="0" sldId="257"/>
        </pc:sldMkLst>
        <pc:spChg chg="mod">
          <ac:chgData name="Charles Robbins" userId="2a2c6b74727e6a50" providerId="LiveId" clId="{BB168046-5924-4AC5-A458-DF97CE18A990}" dt="2023-10-06T00:21:49.159" v="1"/>
          <ac:spMkLst>
            <pc:docMk/>
            <pc:sldMk cId="0" sldId="257"/>
            <ac:spMk id="104" creationId="{00000000-0000-0000-0000-000000000000}"/>
          </ac:spMkLst>
        </pc:spChg>
      </pc:sldChg>
      <pc:sldChg chg="addSp modSp">
        <pc:chgData name="Charles Robbins" userId="2a2c6b74727e6a50" providerId="LiveId" clId="{BB168046-5924-4AC5-A458-DF97CE18A990}" dt="2023-10-06T00:22:02.397" v="2"/>
        <pc:sldMkLst>
          <pc:docMk/>
          <pc:sldMk cId="0" sldId="258"/>
        </pc:sldMkLst>
        <pc:spChg chg="add mod">
          <ac:chgData name="Charles Robbins" userId="2a2c6b74727e6a50" providerId="LiveId" clId="{BB168046-5924-4AC5-A458-DF97CE18A990}" dt="2023-10-06T00:22:02.397" v="2"/>
          <ac:spMkLst>
            <pc:docMk/>
            <pc:sldMk cId="0" sldId="258"/>
            <ac:spMk id="3" creationId="{EC0D5BD4-6D2B-B722-FDB0-F51CE63E78A2}"/>
          </ac:spMkLst>
        </pc:spChg>
        <pc:picChg chg="add mod">
          <ac:chgData name="Charles Robbins" userId="2a2c6b74727e6a50" providerId="LiveId" clId="{BB168046-5924-4AC5-A458-DF97CE18A990}" dt="2023-10-06T00:22:02.397" v="2"/>
          <ac:picMkLst>
            <pc:docMk/>
            <pc:sldMk cId="0" sldId="258"/>
            <ac:picMk id="2" creationId="{796B1001-6C3F-DB8C-3042-B107FA8E00EA}"/>
          </ac:picMkLst>
        </pc:picChg>
      </pc:sldChg>
      <pc:sldChg chg="addSp delSp modSp mod">
        <pc:chgData name="Charles Robbins" userId="2a2c6b74727e6a50" providerId="LiveId" clId="{BB168046-5924-4AC5-A458-DF97CE18A990}" dt="2023-10-06T00:22:17.368" v="5" actId="1036"/>
        <pc:sldMkLst>
          <pc:docMk/>
          <pc:sldMk cId="0" sldId="259"/>
        </pc:sldMkLst>
        <pc:spChg chg="add mod">
          <ac:chgData name="Charles Robbins" userId="2a2c6b74727e6a50" providerId="LiveId" clId="{BB168046-5924-4AC5-A458-DF97CE18A990}" dt="2023-10-06T00:22:17.368" v="5" actId="1036"/>
          <ac:spMkLst>
            <pc:docMk/>
            <pc:sldMk cId="0" sldId="259"/>
            <ac:spMk id="3" creationId="{21D5064E-C633-3E84-807B-29E18FAE444D}"/>
          </ac:spMkLst>
        </pc:spChg>
        <pc:spChg chg="del">
          <ac:chgData name="Charles Robbins" userId="2a2c6b74727e6a50" providerId="LiveId" clId="{BB168046-5924-4AC5-A458-DF97CE18A990}" dt="2023-10-06T00:22:12.057" v="3" actId="478"/>
          <ac:spMkLst>
            <pc:docMk/>
            <pc:sldMk cId="0" sldId="259"/>
            <ac:spMk id="121" creationId="{00000000-0000-0000-0000-000000000000}"/>
          </ac:spMkLst>
        </pc:spChg>
        <pc:picChg chg="add mod">
          <ac:chgData name="Charles Robbins" userId="2a2c6b74727e6a50" providerId="LiveId" clId="{BB168046-5924-4AC5-A458-DF97CE18A990}" dt="2023-10-06T00:22:17.368" v="5" actId="1036"/>
          <ac:picMkLst>
            <pc:docMk/>
            <pc:sldMk cId="0" sldId="259"/>
            <ac:picMk id="2" creationId="{C1C880D1-445D-FF2C-56C2-2408B66C618E}"/>
          </ac:picMkLst>
        </pc:picChg>
        <pc:picChg chg="del">
          <ac:chgData name="Charles Robbins" userId="2a2c6b74727e6a50" providerId="LiveId" clId="{BB168046-5924-4AC5-A458-DF97CE18A990}" dt="2023-10-06T00:22:12.057" v="3" actId="478"/>
          <ac:picMkLst>
            <pc:docMk/>
            <pc:sldMk cId="0" sldId="259"/>
            <ac:picMk id="120" creationId="{00000000-0000-0000-0000-000000000000}"/>
          </ac:picMkLst>
        </pc:picChg>
      </pc:sldChg>
      <pc:sldChg chg="modSp">
        <pc:chgData name="Charles Robbins" userId="2a2c6b74727e6a50" providerId="LiveId" clId="{BB168046-5924-4AC5-A458-DF97CE18A990}" dt="2023-10-06T00:21:17.371" v="0"/>
        <pc:sldMkLst>
          <pc:docMk/>
          <pc:sldMk cId="0" sldId="260"/>
        </pc:sldMkLst>
        <pc:spChg chg="mod">
          <ac:chgData name="Charles Robbins" userId="2a2c6b74727e6a50" providerId="LiveId" clId="{BB168046-5924-4AC5-A458-DF97CE18A990}" dt="2023-10-06T00:21:17.371" v="0"/>
          <ac:spMkLst>
            <pc:docMk/>
            <pc:sldMk cId="0" sldId="260"/>
            <ac:spMk id="129" creationId="{00000000-0000-0000-0000-000000000000}"/>
          </ac:spMkLst>
        </pc:spChg>
      </pc:sldChg>
      <pc:sldChg chg="modSp">
        <pc:chgData name="Charles Robbins" userId="2a2c6b74727e6a50" providerId="LiveId" clId="{BB168046-5924-4AC5-A458-DF97CE18A990}" dt="2023-10-06T00:21:17.371" v="0"/>
        <pc:sldMkLst>
          <pc:docMk/>
          <pc:sldMk cId="0" sldId="261"/>
        </pc:sldMkLst>
        <pc:spChg chg="mod">
          <ac:chgData name="Charles Robbins" userId="2a2c6b74727e6a50" providerId="LiveId" clId="{BB168046-5924-4AC5-A458-DF97CE18A990}" dt="2023-10-06T00:21:17.371" v="0"/>
          <ac:spMkLst>
            <pc:docMk/>
            <pc:sldMk cId="0" sldId="261"/>
            <ac:spMk id="140" creationId="{00000000-0000-0000-0000-000000000000}"/>
          </ac:spMkLst>
        </pc:spChg>
      </pc:sldChg>
      <pc:sldChg chg="modSp">
        <pc:chgData name="Charles Robbins" userId="2a2c6b74727e6a50" providerId="LiveId" clId="{BB168046-5924-4AC5-A458-DF97CE18A990}" dt="2023-10-06T00:21:17.371" v="0"/>
        <pc:sldMkLst>
          <pc:docMk/>
          <pc:sldMk cId="0" sldId="262"/>
        </pc:sldMkLst>
        <pc:spChg chg="mod">
          <ac:chgData name="Charles Robbins" userId="2a2c6b74727e6a50" providerId="LiveId" clId="{BB168046-5924-4AC5-A458-DF97CE18A990}" dt="2023-10-06T00:21:17.371" v="0"/>
          <ac:spMkLst>
            <pc:docMk/>
            <pc:sldMk cId="0" sldId="262"/>
            <ac:spMk id="150" creationId="{00000000-0000-0000-0000-000000000000}"/>
          </ac:spMkLst>
        </pc:spChg>
      </pc:sldChg>
      <pc:sldChg chg="modSp">
        <pc:chgData name="Charles Robbins" userId="2a2c6b74727e6a50" providerId="LiveId" clId="{BB168046-5924-4AC5-A458-DF97CE18A990}" dt="2023-10-06T00:21:17.371" v="0"/>
        <pc:sldMkLst>
          <pc:docMk/>
          <pc:sldMk cId="0" sldId="263"/>
        </pc:sldMkLst>
        <pc:spChg chg="mod">
          <ac:chgData name="Charles Robbins" userId="2a2c6b74727e6a50" providerId="LiveId" clId="{BB168046-5924-4AC5-A458-DF97CE18A990}" dt="2023-10-06T00:21:17.371" v="0"/>
          <ac:spMkLst>
            <pc:docMk/>
            <pc:sldMk cId="0" sldId="263"/>
            <ac:spMk id="160" creationId="{00000000-0000-0000-0000-000000000000}"/>
          </ac:spMkLst>
        </pc:spChg>
      </pc:sldChg>
      <pc:sldChg chg="modSp">
        <pc:chgData name="Charles Robbins" userId="2a2c6b74727e6a50" providerId="LiveId" clId="{BB168046-5924-4AC5-A458-DF97CE18A990}" dt="2023-10-06T00:21:17.371" v="0"/>
        <pc:sldMkLst>
          <pc:docMk/>
          <pc:sldMk cId="0" sldId="264"/>
        </pc:sldMkLst>
        <pc:spChg chg="mod">
          <ac:chgData name="Charles Robbins" userId="2a2c6b74727e6a50" providerId="LiveId" clId="{BB168046-5924-4AC5-A458-DF97CE18A990}" dt="2023-10-06T00:21:17.371" v="0"/>
          <ac:spMkLst>
            <pc:docMk/>
            <pc:sldMk cId="0" sldId="264"/>
            <ac:spMk id="171" creationId="{00000000-0000-0000-0000-000000000000}"/>
          </ac:spMkLst>
        </pc:spChg>
      </pc:sldChg>
      <pc:sldChg chg="modSp">
        <pc:chgData name="Charles Robbins" userId="2a2c6b74727e6a50" providerId="LiveId" clId="{BB168046-5924-4AC5-A458-DF97CE18A990}" dt="2023-10-06T00:21:17.371" v="0"/>
        <pc:sldMkLst>
          <pc:docMk/>
          <pc:sldMk cId="0" sldId="265"/>
        </pc:sldMkLst>
        <pc:spChg chg="mod">
          <ac:chgData name="Charles Robbins" userId="2a2c6b74727e6a50" providerId="LiveId" clId="{BB168046-5924-4AC5-A458-DF97CE18A990}" dt="2023-10-06T00:21:17.371" v="0"/>
          <ac:spMkLst>
            <pc:docMk/>
            <pc:sldMk cId="0" sldId="265"/>
            <ac:spMk id="183" creationId="{00000000-0000-0000-0000-000000000000}"/>
          </ac:spMkLst>
        </pc:spChg>
      </pc:sldChg>
      <pc:sldChg chg="modSp">
        <pc:chgData name="Charles Robbins" userId="2a2c6b74727e6a50" providerId="LiveId" clId="{BB168046-5924-4AC5-A458-DF97CE18A990}" dt="2023-10-06T00:21:17.371" v="0"/>
        <pc:sldMkLst>
          <pc:docMk/>
          <pc:sldMk cId="0" sldId="266"/>
        </pc:sldMkLst>
        <pc:spChg chg="mod">
          <ac:chgData name="Charles Robbins" userId="2a2c6b74727e6a50" providerId="LiveId" clId="{BB168046-5924-4AC5-A458-DF97CE18A990}" dt="2023-10-06T00:21:17.371" v="0"/>
          <ac:spMkLst>
            <pc:docMk/>
            <pc:sldMk cId="0" sldId="266"/>
            <ac:spMk id="194" creationId="{00000000-0000-0000-0000-000000000000}"/>
          </ac:spMkLst>
        </pc:spChg>
      </pc:sldChg>
      <pc:sldChg chg="modSp">
        <pc:chgData name="Charles Robbins" userId="2a2c6b74727e6a50" providerId="LiveId" clId="{BB168046-5924-4AC5-A458-DF97CE18A990}" dt="2023-10-06T00:21:17.371" v="0"/>
        <pc:sldMkLst>
          <pc:docMk/>
          <pc:sldMk cId="0" sldId="267"/>
        </pc:sldMkLst>
        <pc:spChg chg="mod">
          <ac:chgData name="Charles Robbins" userId="2a2c6b74727e6a50" providerId="LiveId" clId="{BB168046-5924-4AC5-A458-DF97CE18A990}" dt="2023-10-06T00:21:17.371" v="0"/>
          <ac:spMkLst>
            <pc:docMk/>
            <pc:sldMk cId="0" sldId="267"/>
            <ac:spMk id="205" creationId="{00000000-0000-0000-0000-000000000000}"/>
          </ac:spMkLst>
        </pc:spChg>
        <pc:graphicFrameChg chg="mod">
          <ac:chgData name="Charles Robbins" userId="2a2c6b74727e6a50" providerId="LiveId" clId="{BB168046-5924-4AC5-A458-DF97CE18A990}" dt="2023-10-06T00:21:17.371" v="0"/>
          <ac:graphicFrameMkLst>
            <pc:docMk/>
            <pc:sldMk cId="0" sldId="267"/>
            <ac:graphicFrameMk id="208" creationId="{00000000-0000-0000-0000-000000000000}"/>
          </ac:graphicFrameMkLst>
        </pc:graphicFrameChg>
      </pc:sldChg>
      <pc:sldChg chg="modSp">
        <pc:chgData name="Charles Robbins" userId="2a2c6b74727e6a50" providerId="LiveId" clId="{BB168046-5924-4AC5-A458-DF97CE18A990}" dt="2023-10-06T00:21:17.371" v="0"/>
        <pc:sldMkLst>
          <pc:docMk/>
          <pc:sldMk cId="0" sldId="268"/>
        </pc:sldMkLst>
        <pc:spChg chg="mod">
          <ac:chgData name="Charles Robbins" userId="2a2c6b74727e6a50" providerId="LiveId" clId="{BB168046-5924-4AC5-A458-DF97CE18A990}" dt="2023-10-06T00:21:17.371" v="0"/>
          <ac:spMkLst>
            <pc:docMk/>
            <pc:sldMk cId="0" sldId="268"/>
            <ac:spMk id="218" creationId="{00000000-0000-0000-0000-000000000000}"/>
          </ac:spMkLst>
        </pc:spChg>
      </pc:sldChg>
      <pc:sldChg chg="modSp">
        <pc:chgData name="Charles Robbins" userId="2a2c6b74727e6a50" providerId="LiveId" clId="{BB168046-5924-4AC5-A458-DF97CE18A990}" dt="2023-10-06T00:21:17.371" v="0"/>
        <pc:sldMkLst>
          <pc:docMk/>
          <pc:sldMk cId="0" sldId="269"/>
        </pc:sldMkLst>
        <pc:spChg chg="mod">
          <ac:chgData name="Charles Robbins" userId="2a2c6b74727e6a50" providerId="LiveId" clId="{BB168046-5924-4AC5-A458-DF97CE18A990}" dt="2023-10-06T00:21:17.371" v="0"/>
          <ac:spMkLst>
            <pc:docMk/>
            <pc:sldMk cId="0" sldId="269"/>
            <ac:spMk id="229" creationId="{00000000-0000-0000-0000-000000000000}"/>
          </ac:spMkLst>
        </pc:spChg>
      </pc:sldChg>
      <pc:sldChg chg="modSp">
        <pc:chgData name="Charles Robbins" userId="2a2c6b74727e6a50" providerId="LiveId" clId="{BB168046-5924-4AC5-A458-DF97CE18A990}" dt="2023-10-06T00:21:17.371" v="0"/>
        <pc:sldMkLst>
          <pc:docMk/>
          <pc:sldMk cId="0" sldId="270"/>
        </pc:sldMkLst>
        <pc:spChg chg="mod">
          <ac:chgData name="Charles Robbins" userId="2a2c6b74727e6a50" providerId="LiveId" clId="{BB168046-5924-4AC5-A458-DF97CE18A990}" dt="2023-10-06T00:21:17.371" v="0"/>
          <ac:spMkLst>
            <pc:docMk/>
            <pc:sldMk cId="0" sldId="270"/>
            <ac:spMk id="241" creationId="{00000000-0000-0000-0000-000000000000}"/>
          </ac:spMkLst>
        </pc:spChg>
      </pc:sldChg>
    </pc:docChg>
  </pc:docChgLst>
  <pc:docChgLst>
    <pc:chgData name="Charles Robbins" userId="2a2c6b74727e6a50" providerId="LiveId" clId="{3E570A56-7B6C-4805-80D4-534D14304FC9}"/>
    <pc:docChg chg="modSld">
      <pc:chgData name="Charles Robbins" userId="2a2c6b74727e6a50" providerId="LiveId" clId="{3E570A56-7B6C-4805-80D4-534D14304FC9}" dt="2023-10-23T15:12:45.255" v="2"/>
      <pc:docMkLst>
        <pc:docMk/>
      </pc:docMkLst>
      <pc:sldChg chg="modSp mod">
        <pc:chgData name="Charles Robbins" userId="2a2c6b74727e6a50" providerId="LiveId" clId="{3E570A56-7B6C-4805-80D4-534D14304FC9}" dt="2023-10-23T15:12:45.255" v="2"/>
        <pc:sldMkLst>
          <pc:docMk/>
          <pc:sldMk cId="0" sldId="256"/>
        </pc:sldMkLst>
        <pc:spChg chg="mod">
          <ac:chgData name="Charles Robbins" userId="2a2c6b74727e6a50" providerId="LiveId" clId="{3E570A56-7B6C-4805-80D4-534D14304FC9}" dt="2023-10-23T15:12:26.243" v="1" actId="20577"/>
          <ac:spMkLst>
            <pc:docMk/>
            <pc:sldMk cId="0" sldId="256"/>
            <ac:spMk id="95" creationId="{00000000-0000-0000-0000-000000000000}"/>
          </ac:spMkLst>
        </pc:spChg>
        <pc:spChg chg="mod">
          <ac:chgData name="Charles Robbins" userId="2a2c6b74727e6a50" providerId="LiveId" clId="{3E570A56-7B6C-4805-80D4-534D14304FC9}" dt="2023-10-23T15:12:45.255" v="2"/>
          <ac:spMkLst>
            <pc:docMk/>
            <pc:sldMk cId="0" sldId="256"/>
            <ac:spMk id="97" creationId="{00000000-0000-0000-0000-000000000000}"/>
          </ac:spMkLst>
        </pc:spChg>
      </pc:sldChg>
      <pc:sldChg chg="modSp">
        <pc:chgData name="Charles Robbins" userId="2a2c6b74727e6a50" providerId="LiveId" clId="{3E570A56-7B6C-4805-80D4-534D14304FC9}" dt="2023-10-23T15:12:45.255" v="2"/>
        <pc:sldMkLst>
          <pc:docMk/>
          <pc:sldMk cId="0" sldId="257"/>
        </pc:sldMkLst>
        <pc:spChg chg="mod">
          <ac:chgData name="Charles Robbins" userId="2a2c6b74727e6a50" providerId="LiveId" clId="{3E570A56-7B6C-4805-80D4-534D14304FC9}" dt="2023-10-23T15:12:45.255" v="2"/>
          <ac:spMkLst>
            <pc:docMk/>
            <pc:sldMk cId="0" sldId="257"/>
            <ac:spMk id="104" creationId="{00000000-0000-0000-0000-000000000000}"/>
          </ac:spMkLst>
        </pc:spChg>
      </pc:sldChg>
      <pc:sldChg chg="modSp">
        <pc:chgData name="Charles Robbins" userId="2a2c6b74727e6a50" providerId="LiveId" clId="{3E570A56-7B6C-4805-80D4-534D14304FC9}" dt="2023-10-23T15:12:45.255" v="2"/>
        <pc:sldMkLst>
          <pc:docMk/>
          <pc:sldMk cId="0" sldId="258"/>
        </pc:sldMkLst>
        <pc:spChg chg="mod">
          <ac:chgData name="Charles Robbins" userId="2a2c6b74727e6a50" providerId="LiveId" clId="{3E570A56-7B6C-4805-80D4-534D14304FC9}" dt="2023-10-23T15:12:45.255" v="2"/>
          <ac:spMkLst>
            <pc:docMk/>
            <pc:sldMk cId="0" sldId="258"/>
            <ac:spMk id="3" creationId="{EC0D5BD4-6D2B-B722-FDB0-F51CE63E78A2}"/>
          </ac:spMkLst>
        </pc:spChg>
      </pc:sldChg>
      <pc:sldChg chg="modSp">
        <pc:chgData name="Charles Robbins" userId="2a2c6b74727e6a50" providerId="LiveId" clId="{3E570A56-7B6C-4805-80D4-534D14304FC9}" dt="2023-10-23T15:12:45.255" v="2"/>
        <pc:sldMkLst>
          <pc:docMk/>
          <pc:sldMk cId="0" sldId="259"/>
        </pc:sldMkLst>
        <pc:spChg chg="mod">
          <ac:chgData name="Charles Robbins" userId="2a2c6b74727e6a50" providerId="LiveId" clId="{3E570A56-7B6C-4805-80D4-534D14304FC9}" dt="2023-10-23T15:12:45.255" v="2"/>
          <ac:spMkLst>
            <pc:docMk/>
            <pc:sldMk cId="0" sldId="259"/>
            <ac:spMk id="3" creationId="{21D5064E-C633-3E84-807B-29E18FAE444D}"/>
          </ac:spMkLst>
        </pc:spChg>
      </pc:sldChg>
      <pc:sldChg chg="modSp">
        <pc:chgData name="Charles Robbins" userId="2a2c6b74727e6a50" providerId="LiveId" clId="{3E570A56-7B6C-4805-80D4-534D14304FC9}" dt="2023-10-23T15:12:45.255" v="2"/>
        <pc:sldMkLst>
          <pc:docMk/>
          <pc:sldMk cId="0" sldId="260"/>
        </pc:sldMkLst>
        <pc:spChg chg="mod">
          <ac:chgData name="Charles Robbins" userId="2a2c6b74727e6a50" providerId="LiveId" clId="{3E570A56-7B6C-4805-80D4-534D14304FC9}" dt="2023-10-23T15:12:45.255" v="2"/>
          <ac:spMkLst>
            <pc:docMk/>
            <pc:sldMk cId="0" sldId="260"/>
            <ac:spMk id="129" creationId="{00000000-0000-0000-0000-000000000000}"/>
          </ac:spMkLst>
        </pc:spChg>
      </pc:sldChg>
      <pc:sldChg chg="modSp">
        <pc:chgData name="Charles Robbins" userId="2a2c6b74727e6a50" providerId="LiveId" clId="{3E570A56-7B6C-4805-80D4-534D14304FC9}" dt="2023-10-23T15:12:45.255" v="2"/>
        <pc:sldMkLst>
          <pc:docMk/>
          <pc:sldMk cId="0" sldId="261"/>
        </pc:sldMkLst>
        <pc:spChg chg="mod">
          <ac:chgData name="Charles Robbins" userId="2a2c6b74727e6a50" providerId="LiveId" clId="{3E570A56-7B6C-4805-80D4-534D14304FC9}" dt="2023-10-23T15:12:45.255" v="2"/>
          <ac:spMkLst>
            <pc:docMk/>
            <pc:sldMk cId="0" sldId="261"/>
            <ac:spMk id="140" creationId="{00000000-0000-0000-0000-000000000000}"/>
          </ac:spMkLst>
        </pc:spChg>
      </pc:sldChg>
      <pc:sldChg chg="modSp">
        <pc:chgData name="Charles Robbins" userId="2a2c6b74727e6a50" providerId="LiveId" clId="{3E570A56-7B6C-4805-80D4-534D14304FC9}" dt="2023-10-23T15:12:45.255" v="2"/>
        <pc:sldMkLst>
          <pc:docMk/>
          <pc:sldMk cId="0" sldId="262"/>
        </pc:sldMkLst>
        <pc:spChg chg="mod">
          <ac:chgData name="Charles Robbins" userId="2a2c6b74727e6a50" providerId="LiveId" clId="{3E570A56-7B6C-4805-80D4-534D14304FC9}" dt="2023-10-23T15:12:45.255" v="2"/>
          <ac:spMkLst>
            <pc:docMk/>
            <pc:sldMk cId="0" sldId="262"/>
            <ac:spMk id="150" creationId="{00000000-0000-0000-0000-000000000000}"/>
          </ac:spMkLst>
        </pc:spChg>
      </pc:sldChg>
      <pc:sldChg chg="modSp">
        <pc:chgData name="Charles Robbins" userId="2a2c6b74727e6a50" providerId="LiveId" clId="{3E570A56-7B6C-4805-80D4-534D14304FC9}" dt="2023-10-23T15:12:45.255" v="2"/>
        <pc:sldMkLst>
          <pc:docMk/>
          <pc:sldMk cId="0" sldId="263"/>
        </pc:sldMkLst>
        <pc:spChg chg="mod">
          <ac:chgData name="Charles Robbins" userId="2a2c6b74727e6a50" providerId="LiveId" clId="{3E570A56-7B6C-4805-80D4-534D14304FC9}" dt="2023-10-23T15:12:45.255" v="2"/>
          <ac:spMkLst>
            <pc:docMk/>
            <pc:sldMk cId="0" sldId="263"/>
            <ac:spMk id="160" creationId="{00000000-0000-0000-0000-000000000000}"/>
          </ac:spMkLst>
        </pc:spChg>
      </pc:sldChg>
      <pc:sldChg chg="modSp">
        <pc:chgData name="Charles Robbins" userId="2a2c6b74727e6a50" providerId="LiveId" clId="{3E570A56-7B6C-4805-80D4-534D14304FC9}" dt="2023-10-23T15:12:45.255" v="2"/>
        <pc:sldMkLst>
          <pc:docMk/>
          <pc:sldMk cId="0" sldId="264"/>
        </pc:sldMkLst>
        <pc:spChg chg="mod">
          <ac:chgData name="Charles Robbins" userId="2a2c6b74727e6a50" providerId="LiveId" clId="{3E570A56-7B6C-4805-80D4-534D14304FC9}" dt="2023-10-23T15:12:45.255" v="2"/>
          <ac:spMkLst>
            <pc:docMk/>
            <pc:sldMk cId="0" sldId="264"/>
            <ac:spMk id="171" creationId="{00000000-0000-0000-0000-000000000000}"/>
          </ac:spMkLst>
        </pc:spChg>
      </pc:sldChg>
      <pc:sldChg chg="modSp">
        <pc:chgData name="Charles Robbins" userId="2a2c6b74727e6a50" providerId="LiveId" clId="{3E570A56-7B6C-4805-80D4-534D14304FC9}" dt="2023-10-23T15:12:45.255" v="2"/>
        <pc:sldMkLst>
          <pc:docMk/>
          <pc:sldMk cId="0" sldId="265"/>
        </pc:sldMkLst>
        <pc:spChg chg="mod">
          <ac:chgData name="Charles Robbins" userId="2a2c6b74727e6a50" providerId="LiveId" clId="{3E570A56-7B6C-4805-80D4-534D14304FC9}" dt="2023-10-23T15:12:45.255" v="2"/>
          <ac:spMkLst>
            <pc:docMk/>
            <pc:sldMk cId="0" sldId="265"/>
            <ac:spMk id="183" creationId="{00000000-0000-0000-0000-000000000000}"/>
          </ac:spMkLst>
        </pc:spChg>
      </pc:sldChg>
      <pc:sldChg chg="modSp">
        <pc:chgData name="Charles Robbins" userId="2a2c6b74727e6a50" providerId="LiveId" clId="{3E570A56-7B6C-4805-80D4-534D14304FC9}" dt="2023-10-23T15:12:45.255" v="2"/>
        <pc:sldMkLst>
          <pc:docMk/>
          <pc:sldMk cId="0" sldId="266"/>
        </pc:sldMkLst>
        <pc:spChg chg="mod">
          <ac:chgData name="Charles Robbins" userId="2a2c6b74727e6a50" providerId="LiveId" clId="{3E570A56-7B6C-4805-80D4-534D14304FC9}" dt="2023-10-23T15:12:45.255" v="2"/>
          <ac:spMkLst>
            <pc:docMk/>
            <pc:sldMk cId="0" sldId="266"/>
            <ac:spMk id="194" creationId="{00000000-0000-0000-0000-000000000000}"/>
          </ac:spMkLst>
        </pc:spChg>
      </pc:sldChg>
      <pc:sldChg chg="modSp">
        <pc:chgData name="Charles Robbins" userId="2a2c6b74727e6a50" providerId="LiveId" clId="{3E570A56-7B6C-4805-80D4-534D14304FC9}" dt="2023-10-23T15:12:45.255" v="2"/>
        <pc:sldMkLst>
          <pc:docMk/>
          <pc:sldMk cId="0" sldId="267"/>
        </pc:sldMkLst>
        <pc:spChg chg="mod">
          <ac:chgData name="Charles Robbins" userId="2a2c6b74727e6a50" providerId="LiveId" clId="{3E570A56-7B6C-4805-80D4-534D14304FC9}" dt="2023-10-23T15:12:45.255" v="2"/>
          <ac:spMkLst>
            <pc:docMk/>
            <pc:sldMk cId="0" sldId="267"/>
            <ac:spMk id="205" creationId="{00000000-0000-0000-0000-000000000000}"/>
          </ac:spMkLst>
        </pc:spChg>
      </pc:sldChg>
      <pc:sldChg chg="modSp">
        <pc:chgData name="Charles Robbins" userId="2a2c6b74727e6a50" providerId="LiveId" clId="{3E570A56-7B6C-4805-80D4-534D14304FC9}" dt="2023-10-23T15:12:45.255" v="2"/>
        <pc:sldMkLst>
          <pc:docMk/>
          <pc:sldMk cId="0" sldId="268"/>
        </pc:sldMkLst>
        <pc:spChg chg="mod">
          <ac:chgData name="Charles Robbins" userId="2a2c6b74727e6a50" providerId="LiveId" clId="{3E570A56-7B6C-4805-80D4-534D14304FC9}" dt="2023-10-23T15:12:45.255" v="2"/>
          <ac:spMkLst>
            <pc:docMk/>
            <pc:sldMk cId="0" sldId="268"/>
            <ac:spMk id="218" creationId="{00000000-0000-0000-0000-000000000000}"/>
          </ac:spMkLst>
        </pc:spChg>
      </pc:sldChg>
      <pc:sldChg chg="modSp">
        <pc:chgData name="Charles Robbins" userId="2a2c6b74727e6a50" providerId="LiveId" clId="{3E570A56-7B6C-4805-80D4-534D14304FC9}" dt="2023-10-23T15:12:45.255" v="2"/>
        <pc:sldMkLst>
          <pc:docMk/>
          <pc:sldMk cId="0" sldId="269"/>
        </pc:sldMkLst>
        <pc:spChg chg="mod">
          <ac:chgData name="Charles Robbins" userId="2a2c6b74727e6a50" providerId="LiveId" clId="{3E570A56-7B6C-4805-80D4-534D14304FC9}" dt="2023-10-23T15:12:45.255" v="2"/>
          <ac:spMkLst>
            <pc:docMk/>
            <pc:sldMk cId="0" sldId="269"/>
            <ac:spMk id="229" creationId="{00000000-0000-0000-0000-000000000000}"/>
          </ac:spMkLst>
        </pc:spChg>
      </pc:sldChg>
      <pc:sldChg chg="modSp">
        <pc:chgData name="Charles Robbins" userId="2a2c6b74727e6a50" providerId="LiveId" clId="{3E570A56-7B6C-4805-80D4-534D14304FC9}" dt="2023-10-23T15:12:45.255" v="2"/>
        <pc:sldMkLst>
          <pc:docMk/>
          <pc:sldMk cId="0" sldId="270"/>
        </pc:sldMkLst>
        <pc:spChg chg="mod">
          <ac:chgData name="Charles Robbins" userId="2a2c6b74727e6a50" providerId="LiveId" clId="{3E570A56-7B6C-4805-80D4-534D14304FC9}" dt="2023-10-23T15:12:45.255" v="2"/>
          <ac:spMkLst>
            <pc:docMk/>
            <pc:sldMk cId="0" sldId="270"/>
            <ac:spMk id="241"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2" name="Google Shape;92;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Google Shape;176;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7" name="Google Shape;177;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8" name="Google Shape;178;p1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Google Shape;187;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8" name="Google Shape;188;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9" name="Google Shape;189;p1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9" name="Google Shape;199;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0" name="Google Shape;200;p1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2" name="Google Shape;212;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13" name="Google Shape;213;p1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
        <p:cNvGrpSpPr/>
        <p:nvPr/>
      </p:nvGrpSpPr>
      <p:grpSpPr>
        <a:xfrm>
          <a:off x="0" y="0"/>
          <a:ext cx="0" cy="0"/>
          <a:chOff x="0" y="0"/>
          <a:chExt cx="0" cy="0"/>
        </a:xfrm>
      </p:grpSpPr>
      <p:sp>
        <p:nvSpPr>
          <p:cNvPr id="222" name="Google Shape;222;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3" name="Google Shape;223;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24" name="Google Shape;224;p1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p1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34" name="Google Shape;234;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0" name="Google Shape;100;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9" name="Google Shape;109;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Charles</a:t>
            </a:r>
            <a:endParaRPr/>
          </a:p>
        </p:txBody>
      </p:sp>
      <p:sp>
        <p:nvSpPr>
          <p:cNvPr id="110" name="Google Shape;110;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p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6" name="Google Shape;116;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4" name="Google Shape;124;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5" name="Google Shape;125;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4" name="Google Shape;134;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5" name="Google Shape;135;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Google Shape;144;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5" name="Google Shape;145;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6" name="Google Shape;146;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5" name="Google Shape;155;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6" name="Google Shape;156;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6" name="Google Shape;166;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7" name="Google Shape;167;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5"/>
        <p:cNvGrpSpPr/>
        <p:nvPr/>
      </p:nvGrpSpPr>
      <p:grpSpPr>
        <a:xfrm>
          <a:off x="0" y="0"/>
          <a:ext cx="0" cy="0"/>
          <a:chOff x="0" y="0"/>
          <a:chExt cx="0" cy="0"/>
        </a:xfrm>
      </p:grpSpPr>
      <p:sp>
        <p:nvSpPr>
          <p:cNvPr id="16" name="Google Shape;16;p17"/>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17"/>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8" name="Google Shape;18;p1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1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1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1"/>
        <p:cNvGrpSpPr/>
        <p:nvPr/>
      </p:nvGrpSpPr>
      <p:grpSpPr>
        <a:xfrm>
          <a:off x="0" y="0"/>
          <a:ext cx="0" cy="0"/>
          <a:chOff x="0" y="0"/>
          <a:chExt cx="0" cy="0"/>
        </a:xfrm>
      </p:grpSpPr>
      <p:sp>
        <p:nvSpPr>
          <p:cNvPr id="72" name="Google Shape;72;p26"/>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3" name="Google Shape;73;p26"/>
          <p:cNvSpPr>
            <a:spLocks noGrp="1"/>
          </p:cNvSpPr>
          <p:nvPr>
            <p:ph type="pic" idx="2"/>
          </p:nvPr>
        </p:nvSpPr>
        <p:spPr>
          <a:xfrm>
            <a:off x="5183188" y="987425"/>
            <a:ext cx="6172200" cy="4873625"/>
          </a:xfrm>
          <a:prstGeom prst="rect">
            <a:avLst/>
          </a:prstGeom>
          <a:noFill/>
          <a:ln>
            <a:noFill/>
          </a:ln>
        </p:spPr>
      </p:sp>
      <p:sp>
        <p:nvSpPr>
          <p:cNvPr id="74" name="Google Shape;74;p26"/>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5" name="Google Shape;75;p2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6" name="Google Shape;76;p2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2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8"/>
        <p:cNvGrpSpPr/>
        <p:nvPr/>
      </p:nvGrpSpPr>
      <p:grpSpPr>
        <a:xfrm>
          <a:off x="0" y="0"/>
          <a:ext cx="0" cy="0"/>
          <a:chOff x="0" y="0"/>
          <a:chExt cx="0" cy="0"/>
        </a:xfrm>
      </p:grpSpPr>
      <p:sp>
        <p:nvSpPr>
          <p:cNvPr id="79" name="Google Shape;79;p2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0" name="Google Shape;80;p27"/>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1" name="Google Shape;81;p2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2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2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4"/>
        <p:cNvGrpSpPr/>
        <p:nvPr/>
      </p:nvGrpSpPr>
      <p:grpSpPr>
        <a:xfrm>
          <a:off x="0" y="0"/>
          <a:ext cx="0" cy="0"/>
          <a:chOff x="0" y="0"/>
          <a:chExt cx="0" cy="0"/>
        </a:xfrm>
      </p:grpSpPr>
      <p:sp>
        <p:nvSpPr>
          <p:cNvPr id="85" name="Google Shape;85;p28"/>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6" name="Google Shape;86;p28"/>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7" name="Google Shape;87;p2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8" name="Google Shape;88;p2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p2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Text" type="tx">
  <p:cSld name="TITLE_AND_BODY">
    <p:spTree>
      <p:nvGrpSpPr>
        <p:cNvPr id="1" name="Shape 21"/>
        <p:cNvGrpSpPr/>
        <p:nvPr/>
      </p:nvGrpSpPr>
      <p:grpSpPr>
        <a:xfrm>
          <a:off x="0" y="0"/>
          <a:ext cx="0" cy="0"/>
          <a:chOff x="0" y="0"/>
          <a:chExt cx="0" cy="0"/>
        </a:xfrm>
      </p:grpSpPr>
      <p:sp>
        <p:nvSpPr>
          <p:cNvPr id="22" name="Google Shape;22;p1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18"/>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4" name="Google Shape;24;p1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1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1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7"/>
        <p:cNvGrpSpPr/>
        <p:nvPr/>
      </p:nvGrpSpPr>
      <p:grpSpPr>
        <a:xfrm>
          <a:off x="0" y="0"/>
          <a:ext cx="0" cy="0"/>
          <a:chOff x="0" y="0"/>
          <a:chExt cx="0" cy="0"/>
        </a:xfrm>
      </p:grpSpPr>
      <p:sp>
        <p:nvSpPr>
          <p:cNvPr id="28" name="Google Shape;28;p1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 name="Google Shape;29;p19"/>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0" name="Google Shape;30;p1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1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1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3"/>
        <p:cNvGrpSpPr/>
        <p:nvPr/>
      </p:nvGrpSpPr>
      <p:grpSpPr>
        <a:xfrm>
          <a:off x="0" y="0"/>
          <a:ext cx="0" cy="0"/>
          <a:chOff x="0" y="0"/>
          <a:chExt cx="0" cy="0"/>
        </a:xfrm>
      </p:grpSpPr>
      <p:sp>
        <p:nvSpPr>
          <p:cNvPr id="34" name="Google Shape;34;p20"/>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5" name="Google Shape;35;p20"/>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6" name="Google Shape;36;p2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7" name="Google Shape;37;p2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2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9"/>
        <p:cNvGrpSpPr/>
        <p:nvPr/>
      </p:nvGrpSpPr>
      <p:grpSpPr>
        <a:xfrm>
          <a:off x="0" y="0"/>
          <a:ext cx="0" cy="0"/>
          <a:chOff x="0" y="0"/>
          <a:chExt cx="0" cy="0"/>
        </a:xfrm>
      </p:grpSpPr>
      <p:sp>
        <p:nvSpPr>
          <p:cNvPr id="40" name="Google Shape;40;p2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1" name="Google Shape;41;p21"/>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2" name="Google Shape;42;p21"/>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3" name="Google Shape;43;p2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4" name="Google Shape;44;p2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2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6"/>
        <p:cNvGrpSpPr/>
        <p:nvPr/>
      </p:nvGrpSpPr>
      <p:grpSpPr>
        <a:xfrm>
          <a:off x="0" y="0"/>
          <a:ext cx="0" cy="0"/>
          <a:chOff x="0" y="0"/>
          <a:chExt cx="0" cy="0"/>
        </a:xfrm>
      </p:grpSpPr>
      <p:sp>
        <p:nvSpPr>
          <p:cNvPr id="47" name="Google Shape;47;p22"/>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8" name="Google Shape;48;p22"/>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9" name="Google Shape;49;p22"/>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0" name="Google Shape;50;p22"/>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1" name="Google Shape;51;p22"/>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2" name="Google Shape;52;p2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2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2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5"/>
        <p:cNvGrpSpPr/>
        <p:nvPr/>
      </p:nvGrpSpPr>
      <p:grpSpPr>
        <a:xfrm>
          <a:off x="0" y="0"/>
          <a:ext cx="0" cy="0"/>
          <a:chOff x="0" y="0"/>
          <a:chExt cx="0" cy="0"/>
        </a:xfrm>
      </p:grpSpPr>
      <p:sp>
        <p:nvSpPr>
          <p:cNvPr id="56" name="Google Shape;56;p2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7" name="Google Shape;57;p2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8" name="Google Shape;58;p2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2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0"/>
        <p:cNvGrpSpPr/>
        <p:nvPr/>
      </p:nvGrpSpPr>
      <p:grpSpPr>
        <a:xfrm>
          <a:off x="0" y="0"/>
          <a:ext cx="0" cy="0"/>
          <a:chOff x="0" y="0"/>
          <a:chExt cx="0" cy="0"/>
        </a:xfrm>
      </p:grpSpPr>
      <p:sp>
        <p:nvSpPr>
          <p:cNvPr id="61" name="Google Shape;61;p2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2" name="Google Shape;62;p2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2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4"/>
        <p:cNvGrpSpPr/>
        <p:nvPr/>
      </p:nvGrpSpPr>
      <p:grpSpPr>
        <a:xfrm>
          <a:off x="0" y="0"/>
          <a:ext cx="0" cy="0"/>
          <a:chOff x="0" y="0"/>
          <a:chExt cx="0" cy="0"/>
        </a:xfrm>
      </p:grpSpPr>
      <p:sp>
        <p:nvSpPr>
          <p:cNvPr id="65" name="Google Shape;65;p25"/>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6" name="Google Shape;66;p25"/>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7" name="Google Shape;67;p25"/>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8" name="Google Shape;68;p2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9" name="Google Shape;69;p2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2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6"/>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1.jpg"/></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ww.nist.gov/cyberframework"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1.jpg"/></Relationships>
</file>

<file path=ppt/slides/_rels/slide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jpg"/></Relationships>
</file>

<file path=ppt/slides/_rels/slide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1"/>
          <p:cNvSpPr txBox="1">
            <a:spLocks noGrp="1"/>
          </p:cNvSpPr>
          <p:nvPr>
            <p:ph type="ctrTitle"/>
          </p:nvPr>
        </p:nvSpPr>
        <p:spPr>
          <a:xfrm>
            <a:off x="2743200" y="1237175"/>
            <a:ext cx="7924800" cy="3967871"/>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dk1"/>
              </a:buClr>
              <a:buSzPts val="6200"/>
              <a:buFont typeface="Calibri"/>
              <a:buNone/>
            </a:pPr>
            <a:r>
              <a:rPr lang="en-US" sz="6200"/>
              <a:t>The OhCR</a:t>
            </a:r>
            <a:br>
              <a:rPr lang="en-US" sz="6200"/>
            </a:br>
            <a:r>
              <a:rPr lang="en-US" sz="2400" i="1">
                <a:latin typeface="Calibri"/>
                <a:ea typeface="Calibri"/>
                <a:cs typeface="Calibri"/>
                <a:sym typeface="Calibri"/>
              </a:rPr>
              <a:t>‘Building a More Cyber Secure Ohio’</a:t>
            </a:r>
            <a:br>
              <a:rPr lang="en-US" sz="2000" i="1">
                <a:latin typeface="Calibri"/>
                <a:ea typeface="Calibri"/>
                <a:cs typeface="Calibri"/>
                <a:sym typeface="Calibri"/>
              </a:rPr>
            </a:br>
            <a:br>
              <a:rPr lang="en-US" sz="6200"/>
            </a:br>
            <a:endParaRPr sz="6200"/>
          </a:p>
        </p:txBody>
      </p:sp>
      <p:sp>
        <p:nvSpPr>
          <p:cNvPr id="95" name="Google Shape;95;p1"/>
          <p:cNvSpPr txBox="1">
            <a:spLocks noGrp="1"/>
          </p:cNvSpPr>
          <p:nvPr>
            <p:ph type="subTitle" idx="1"/>
          </p:nvPr>
        </p:nvSpPr>
        <p:spPr>
          <a:xfrm>
            <a:off x="1524000" y="3840481"/>
            <a:ext cx="9144000" cy="1688782"/>
          </a:xfrm>
          <a:prstGeom prst="rect">
            <a:avLst/>
          </a:prstGeom>
          <a:noFill/>
          <a:ln>
            <a:noFill/>
          </a:ln>
        </p:spPr>
        <p:txBody>
          <a:bodyPr spcFirstLastPara="1" wrap="square" lIns="91425" tIns="45700" rIns="91425" bIns="45700" anchor="t" anchorCtr="0">
            <a:normAutofit/>
          </a:bodyPr>
          <a:lstStyle/>
          <a:p>
            <a:pPr marL="0" marR="0" lvl="0" indent="0" algn="l" rtl="0">
              <a:lnSpc>
                <a:spcPct val="90000"/>
              </a:lnSpc>
              <a:spcBef>
                <a:spcPts val="0"/>
              </a:spcBef>
              <a:spcAft>
                <a:spcPts val="0"/>
              </a:spcAft>
              <a:buClr>
                <a:srgbClr val="CC2027"/>
              </a:buClr>
              <a:buSzPts val="3600"/>
              <a:buNone/>
            </a:pPr>
            <a:r>
              <a:rPr lang="en-US" sz="3600" dirty="0">
                <a:solidFill>
                  <a:srgbClr val="CC2027"/>
                </a:solidFill>
                <a:latin typeface="Calibri"/>
                <a:ea typeface="Calibri"/>
                <a:cs typeface="Calibri"/>
                <a:sym typeface="Calibri"/>
              </a:rPr>
              <a:t>Risk Management Exercise</a:t>
            </a:r>
            <a:endParaRPr sz="3600" dirty="0">
              <a:latin typeface="Calibri"/>
              <a:ea typeface="Calibri"/>
              <a:cs typeface="Calibri"/>
              <a:sym typeface="Calibri"/>
            </a:endParaRPr>
          </a:p>
          <a:p>
            <a:pPr marL="0" marR="0" lvl="0" indent="0" algn="l" rtl="0">
              <a:lnSpc>
                <a:spcPct val="90000"/>
              </a:lnSpc>
              <a:spcBef>
                <a:spcPts val="0"/>
              </a:spcBef>
              <a:spcAft>
                <a:spcPts val="0"/>
              </a:spcAft>
              <a:buClr>
                <a:schemeClr val="dk1"/>
              </a:buClr>
              <a:buSzPts val="1800"/>
              <a:buNone/>
            </a:pPr>
            <a:r>
              <a:rPr lang="en-US" sz="1800" dirty="0"/>
              <a:t>October 23, 2023</a:t>
            </a:r>
            <a:endParaRPr sz="1800" dirty="0"/>
          </a:p>
        </p:txBody>
      </p:sp>
      <p:pic>
        <p:nvPicPr>
          <p:cNvPr id="96" name="Google Shape;96;p1" descr="Logo&#10;&#10;Description automatically generated"/>
          <p:cNvPicPr preferRelativeResize="0"/>
          <p:nvPr/>
        </p:nvPicPr>
        <p:blipFill rotWithShape="1">
          <a:blip r:embed="rId3">
            <a:alphaModFix/>
          </a:blip>
          <a:srcRect/>
          <a:stretch/>
        </p:blipFill>
        <p:spPr>
          <a:xfrm>
            <a:off x="1524000" y="2418861"/>
            <a:ext cx="1036320" cy="1010139"/>
          </a:xfrm>
          <a:prstGeom prst="rect">
            <a:avLst/>
          </a:prstGeom>
          <a:noFill/>
          <a:ln>
            <a:noFill/>
          </a:ln>
        </p:spPr>
      </p:pic>
      <p:sp>
        <p:nvSpPr>
          <p:cNvPr id="97" name="Google Shape;97;p1"/>
          <p:cNvSpPr txBox="1"/>
          <p:nvPr/>
        </p:nvSpPr>
        <p:spPr>
          <a:xfrm>
            <a:off x="1513114" y="6121299"/>
            <a:ext cx="2436000" cy="6465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b="0" i="0" u="none" strike="noStrike" cap="none" dirty="0">
                <a:solidFill>
                  <a:schemeClr val="dk1"/>
                </a:solidFill>
                <a:latin typeface="Calibri"/>
                <a:ea typeface="Calibri"/>
                <a:cs typeface="Calibri"/>
                <a:sym typeface="Calibri"/>
              </a:rPr>
              <a:t>The Ohio Cyber Reserve (OhCR)</a:t>
            </a:r>
            <a:endParaRPr dirty="0"/>
          </a:p>
          <a:p>
            <a:pPr marL="0" marR="0" lvl="0" indent="0" algn="l" rtl="0">
              <a:spcBef>
                <a:spcPts val="0"/>
              </a:spcBef>
              <a:spcAft>
                <a:spcPts val="0"/>
              </a:spcAft>
              <a:buNone/>
            </a:pPr>
            <a:r>
              <a:rPr lang="en-US" sz="1200" dirty="0">
                <a:solidFill>
                  <a:schemeClr val="dk1"/>
                </a:solidFill>
                <a:latin typeface="Calibri"/>
                <a:ea typeface="Calibri"/>
                <a:cs typeface="Calibri"/>
                <a:sym typeface="Calibri"/>
              </a:rPr>
              <a:t>October 23, 2023</a:t>
            </a:r>
            <a:endParaRPr dirty="0"/>
          </a:p>
          <a:p>
            <a:pPr marL="0" marR="0" lvl="0" indent="0" algn="l" rtl="0">
              <a:spcBef>
                <a:spcPts val="0"/>
              </a:spcBef>
              <a:spcAft>
                <a:spcPts val="0"/>
              </a:spcAft>
              <a:buNone/>
            </a:pPr>
            <a:r>
              <a:rPr lang="en-US" sz="1200" b="0" i="0" dirty="0">
                <a:solidFill>
                  <a:schemeClr val="dk1"/>
                </a:solidFill>
                <a:latin typeface="Calibri"/>
                <a:ea typeface="Calibri"/>
                <a:cs typeface="Calibri"/>
                <a:sym typeface="Calibri"/>
              </a:rPr>
              <a:t>‘Building a More Cyber Secure Ohio’</a:t>
            </a: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79"/>
        <p:cNvGrpSpPr/>
        <p:nvPr/>
      </p:nvGrpSpPr>
      <p:grpSpPr>
        <a:xfrm>
          <a:off x="0" y="0"/>
          <a:ext cx="0" cy="0"/>
          <a:chOff x="0" y="0"/>
          <a:chExt cx="0" cy="0"/>
        </a:xfrm>
      </p:grpSpPr>
      <p:sp>
        <p:nvSpPr>
          <p:cNvPr id="180" name="Google Shape;180;p1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4400"/>
              <a:buFont typeface="Calibri"/>
              <a:buNone/>
            </a:pPr>
            <a:r>
              <a:rPr lang="en-US" b="0" i="0" u="none" strike="noStrike">
                <a:latin typeface="Calibri"/>
                <a:ea typeface="Calibri"/>
                <a:cs typeface="Calibri"/>
                <a:sym typeface="Calibri"/>
              </a:rPr>
              <a:t>Impact of the Threat Occurrence</a:t>
            </a:r>
            <a:endParaRPr b="1" i="0" u="none" strike="noStrike">
              <a:latin typeface="Times New Roman"/>
              <a:ea typeface="Times New Roman"/>
              <a:cs typeface="Times New Roman"/>
              <a:sym typeface="Times New Roman"/>
            </a:endParaRPr>
          </a:p>
        </p:txBody>
      </p:sp>
      <p:sp>
        <p:nvSpPr>
          <p:cNvPr id="181" name="Google Shape;181;p10"/>
          <p:cNvSpPr txBox="1">
            <a:spLocks noGrp="1"/>
          </p:cNvSpPr>
          <p:nvPr>
            <p:ph type="body" idx="1"/>
          </p:nvPr>
        </p:nvSpPr>
        <p:spPr>
          <a:xfrm>
            <a:off x="838200" y="1825626"/>
            <a:ext cx="5562599" cy="3106208"/>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1800"/>
              <a:buNone/>
            </a:pPr>
            <a:r>
              <a:rPr lang="en-US" sz="1800"/>
              <a:t>Now we determine the Impact of the threat occurrence. The Risk Assessment still uses a 5-point scale for Impact. We determine the Impact setting based upon the criticality of the happening of the threat event.</a:t>
            </a:r>
            <a:endParaRPr/>
          </a:p>
          <a:p>
            <a:pPr marL="0" marR="0" lvl="0" indent="0" algn="l" rtl="0">
              <a:lnSpc>
                <a:spcPct val="107000"/>
              </a:lnSpc>
              <a:spcBef>
                <a:spcPts val="0"/>
              </a:spcBef>
              <a:spcAft>
                <a:spcPts val="0"/>
              </a:spcAft>
              <a:buClr>
                <a:schemeClr val="dk1"/>
              </a:buClr>
              <a:buSzPts val="1800"/>
              <a:buNone/>
            </a:pPr>
            <a:endParaRPr sz="1800">
              <a:latin typeface="Calibri"/>
              <a:ea typeface="Calibri"/>
              <a:cs typeface="Calibri"/>
              <a:sym typeface="Calibri"/>
            </a:endParaRPr>
          </a:p>
          <a:p>
            <a:pPr marL="0" marR="0" lvl="0" indent="0" algn="l" rtl="0">
              <a:lnSpc>
                <a:spcPct val="107000"/>
              </a:lnSpc>
              <a:spcBef>
                <a:spcPts val="0"/>
              </a:spcBef>
              <a:spcAft>
                <a:spcPts val="0"/>
              </a:spcAft>
              <a:buClr>
                <a:srgbClr val="000000"/>
              </a:buClr>
              <a:buSzPts val="1800"/>
              <a:buNone/>
            </a:pPr>
            <a:r>
              <a:rPr lang="en-US" sz="1800">
                <a:solidFill>
                  <a:srgbClr val="000000"/>
                </a:solidFill>
                <a:latin typeface="Calibri"/>
                <a:ea typeface="Calibri"/>
                <a:cs typeface="Calibri"/>
                <a:sym typeface="Calibri"/>
              </a:rPr>
              <a:t>5 - very high:	Impact critically affects immediately</a:t>
            </a:r>
            <a:endParaRPr sz="1800">
              <a:latin typeface="Calibri"/>
              <a:ea typeface="Calibri"/>
              <a:cs typeface="Calibri"/>
              <a:sym typeface="Calibri"/>
            </a:endParaRPr>
          </a:p>
          <a:p>
            <a:pPr marL="0" marR="0" lvl="0" indent="0" algn="l" rtl="0">
              <a:lnSpc>
                <a:spcPct val="107000"/>
              </a:lnSpc>
              <a:spcBef>
                <a:spcPts val="0"/>
              </a:spcBef>
              <a:spcAft>
                <a:spcPts val="0"/>
              </a:spcAft>
              <a:buClr>
                <a:srgbClr val="000000"/>
              </a:buClr>
              <a:buSzPts val="1800"/>
              <a:buNone/>
            </a:pPr>
            <a:r>
              <a:rPr lang="en-US" sz="1800">
                <a:solidFill>
                  <a:srgbClr val="000000"/>
                </a:solidFill>
                <a:latin typeface="Calibri"/>
                <a:ea typeface="Calibri"/>
                <a:cs typeface="Calibri"/>
                <a:sym typeface="Calibri"/>
              </a:rPr>
              <a:t>4 – high:		Impact affects all but is has a fix today</a:t>
            </a:r>
            <a:endParaRPr sz="1800">
              <a:latin typeface="Calibri"/>
              <a:ea typeface="Calibri"/>
              <a:cs typeface="Calibri"/>
              <a:sym typeface="Calibri"/>
            </a:endParaRPr>
          </a:p>
          <a:p>
            <a:pPr marL="0" marR="0" lvl="0" indent="0" algn="l" rtl="0">
              <a:lnSpc>
                <a:spcPct val="107000"/>
              </a:lnSpc>
              <a:spcBef>
                <a:spcPts val="0"/>
              </a:spcBef>
              <a:spcAft>
                <a:spcPts val="0"/>
              </a:spcAft>
              <a:buClr>
                <a:srgbClr val="000000"/>
              </a:buClr>
              <a:buSzPts val="1800"/>
              <a:buNone/>
            </a:pPr>
            <a:r>
              <a:rPr lang="en-US" sz="1800">
                <a:solidFill>
                  <a:srgbClr val="000000"/>
                </a:solidFill>
                <a:latin typeface="Calibri"/>
                <a:ea typeface="Calibri"/>
                <a:cs typeface="Calibri"/>
                <a:sym typeface="Calibri"/>
              </a:rPr>
              <a:t>3 – moderate:	Impact affects a department</a:t>
            </a:r>
            <a:endParaRPr sz="1800">
              <a:latin typeface="Calibri"/>
              <a:ea typeface="Calibri"/>
              <a:cs typeface="Calibri"/>
              <a:sym typeface="Calibri"/>
            </a:endParaRPr>
          </a:p>
          <a:p>
            <a:pPr marL="0" marR="0" lvl="0" indent="0" algn="l" rtl="0">
              <a:lnSpc>
                <a:spcPct val="107000"/>
              </a:lnSpc>
              <a:spcBef>
                <a:spcPts val="0"/>
              </a:spcBef>
              <a:spcAft>
                <a:spcPts val="0"/>
              </a:spcAft>
              <a:buClr>
                <a:srgbClr val="000000"/>
              </a:buClr>
              <a:buSzPts val="1800"/>
              <a:buNone/>
            </a:pPr>
            <a:r>
              <a:rPr lang="en-US" sz="1800">
                <a:solidFill>
                  <a:srgbClr val="000000"/>
                </a:solidFill>
                <a:latin typeface="Calibri"/>
                <a:ea typeface="Calibri"/>
                <a:cs typeface="Calibri"/>
                <a:sym typeface="Calibri"/>
              </a:rPr>
              <a:t>2 – slight:		Impact affects small group</a:t>
            </a:r>
            <a:endParaRPr sz="1800">
              <a:latin typeface="Calibri"/>
              <a:ea typeface="Calibri"/>
              <a:cs typeface="Calibri"/>
              <a:sym typeface="Calibri"/>
            </a:endParaRPr>
          </a:p>
          <a:p>
            <a:pPr marL="0" marR="0" lvl="0" indent="0" algn="l" rtl="0">
              <a:lnSpc>
                <a:spcPct val="107000"/>
              </a:lnSpc>
              <a:spcBef>
                <a:spcPts val="0"/>
              </a:spcBef>
              <a:spcAft>
                <a:spcPts val="0"/>
              </a:spcAft>
              <a:buClr>
                <a:srgbClr val="000000"/>
              </a:buClr>
              <a:buSzPts val="1800"/>
              <a:buNone/>
            </a:pPr>
            <a:r>
              <a:rPr lang="en-US" sz="1800">
                <a:solidFill>
                  <a:srgbClr val="000000"/>
                </a:solidFill>
                <a:latin typeface="Calibri"/>
                <a:ea typeface="Calibri"/>
                <a:cs typeface="Calibri"/>
                <a:sym typeface="Calibri"/>
              </a:rPr>
              <a:t>1 – negligible:	No impact is noticed</a:t>
            </a:r>
            <a:endParaRPr sz="1800">
              <a:latin typeface="Calibri"/>
              <a:ea typeface="Calibri"/>
              <a:cs typeface="Calibri"/>
              <a:sym typeface="Calibri"/>
            </a:endParaRPr>
          </a:p>
          <a:p>
            <a:pPr marL="0" lvl="0" indent="0" algn="l" rtl="0">
              <a:lnSpc>
                <a:spcPct val="90000"/>
              </a:lnSpc>
              <a:spcBef>
                <a:spcPts val="1000"/>
              </a:spcBef>
              <a:spcAft>
                <a:spcPts val="0"/>
              </a:spcAft>
              <a:buClr>
                <a:schemeClr val="dk1"/>
              </a:buClr>
              <a:buSzPts val="1800"/>
              <a:buNone/>
            </a:pPr>
            <a:endParaRPr sz="1800"/>
          </a:p>
          <a:p>
            <a:pPr marL="228600" lvl="0" indent="-101600" algn="l" rtl="0">
              <a:lnSpc>
                <a:spcPct val="90000"/>
              </a:lnSpc>
              <a:spcBef>
                <a:spcPts val="1000"/>
              </a:spcBef>
              <a:spcAft>
                <a:spcPts val="0"/>
              </a:spcAft>
              <a:buClr>
                <a:schemeClr val="dk1"/>
              </a:buClr>
              <a:buSzPts val="2000"/>
              <a:buFont typeface="Noto Sans Symbols"/>
              <a:buNone/>
            </a:pPr>
            <a:endParaRPr sz="2000"/>
          </a:p>
          <a:p>
            <a:pPr marL="228600" lvl="0" indent="-76200" algn="l" rtl="0">
              <a:lnSpc>
                <a:spcPct val="90000"/>
              </a:lnSpc>
              <a:spcBef>
                <a:spcPts val="1000"/>
              </a:spcBef>
              <a:spcAft>
                <a:spcPts val="0"/>
              </a:spcAft>
              <a:buClr>
                <a:schemeClr val="dk1"/>
              </a:buClr>
              <a:buSzPts val="2400"/>
              <a:buFont typeface="Noto Sans Symbols"/>
              <a:buNone/>
            </a:pPr>
            <a:endParaRPr sz="2400"/>
          </a:p>
          <a:p>
            <a:pPr marL="228600" lvl="0" indent="-57150" algn="l" rtl="0">
              <a:lnSpc>
                <a:spcPct val="90000"/>
              </a:lnSpc>
              <a:spcBef>
                <a:spcPts val="1000"/>
              </a:spcBef>
              <a:spcAft>
                <a:spcPts val="0"/>
              </a:spcAft>
              <a:buClr>
                <a:schemeClr val="dk1"/>
              </a:buClr>
              <a:buSzPts val="2700"/>
              <a:buFont typeface="Noto Sans Symbols"/>
              <a:buNone/>
            </a:pPr>
            <a:endParaRPr sz="2700"/>
          </a:p>
        </p:txBody>
      </p:sp>
      <p:pic>
        <p:nvPicPr>
          <p:cNvPr id="182" name="Google Shape;182;p10" descr="Logo&#10;&#10;Description automatically generated"/>
          <p:cNvPicPr preferRelativeResize="0"/>
          <p:nvPr/>
        </p:nvPicPr>
        <p:blipFill rotWithShape="1">
          <a:blip r:embed="rId3">
            <a:alphaModFix/>
          </a:blip>
          <a:srcRect/>
          <a:stretch/>
        </p:blipFill>
        <p:spPr>
          <a:xfrm>
            <a:off x="859183" y="6176963"/>
            <a:ext cx="588617" cy="573747"/>
          </a:xfrm>
          <a:prstGeom prst="rect">
            <a:avLst/>
          </a:prstGeom>
          <a:noFill/>
          <a:ln>
            <a:noFill/>
          </a:ln>
        </p:spPr>
      </p:pic>
      <p:sp>
        <p:nvSpPr>
          <p:cNvPr id="183" name="Google Shape;183;p10"/>
          <p:cNvSpPr txBox="1"/>
          <p:nvPr/>
        </p:nvSpPr>
        <p:spPr>
          <a:xfrm>
            <a:off x="1513114" y="6121299"/>
            <a:ext cx="2436000" cy="6465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dirty="0">
                <a:solidFill>
                  <a:schemeClr val="dk1"/>
                </a:solidFill>
                <a:latin typeface="Calibri"/>
                <a:ea typeface="Calibri"/>
                <a:cs typeface="Calibri"/>
                <a:sym typeface="Calibri"/>
              </a:rPr>
              <a:t>The Ohio Cyber Reserve (OhCR)</a:t>
            </a:r>
            <a:endParaRPr dirty="0"/>
          </a:p>
          <a:p>
            <a:pPr marL="0" marR="0" lvl="0" indent="0" algn="l" rtl="0">
              <a:spcBef>
                <a:spcPts val="0"/>
              </a:spcBef>
              <a:spcAft>
                <a:spcPts val="0"/>
              </a:spcAft>
              <a:buNone/>
            </a:pPr>
            <a:r>
              <a:rPr lang="en-US" sz="1200" dirty="0">
                <a:solidFill>
                  <a:schemeClr val="dk1"/>
                </a:solidFill>
                <a:latin typeface="Calibri"/>
                <a:ea typeface="Calibri"/>
                <a:cs typeface="Calibri"/>
                <a:sym typeface="Calibri"/>
              </a:rPr>
              <a:t>October 23, 2023</a:t>
            </a:r>
            <a:endParaRPr dirty="0"/>
          </a:p>
          <a:p>
            <a:pPr marL="0" marR="0" lvl="0" indent="0" algn="l" rtl="0">
              <a:spcBef>
                <a:spcPts val="0"/>
              </a:spcBef>
              <a:spcAft>
                <a:spcPts val="0"/>
              </a:spcAft>
              <a:buNone/>
            </a:pPr>
            <a:r>
              <a:rPr lang="en-US" sz="1200" b="0" i="0" dirty="0">
                <a:solidFill>
                  <a:schemeClr val="dk1"/>
                </a:solidFill>
                <a:latin typeface="Calibri"/>
                <a:ea typeface="Calibri"/>
                <a:cs typeface="Calibri"/>
                <a:sym typeface="Calibri"/>
              </a:rPr>
              <a:t>‘Building a More Cyber Secure Ohio’</a:t>
            </a:r>
            <a:endParaRPr dirty="0"/>
          </a:p>
        </p:txBody>
      </p:sp>
      <p:sp>
        <p:nvSpPr>
          <p:cNvPr id="184" name="Google Shape;184;p10"/>
          <p:cNvSpPr txBox="1"/>
          <p:nvPr/>
        </p:nvSpPr>
        <p:spPr>
          <a:xfrm>
            <a:off x="6400799" y="4463483"/>
            <a:ext cx="4995334" cy="203132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dk1"/>
                </a:solidFill>
                <a:latin typeface="Calibri"/>
                <a:ea typeface="Calibri"/>
                <a:cs typeface="Calibri"/>
                <a:sym typeface="Calibri"/>
              </a:rPr>
              <a:t>Example:</a:t>
            </a:r>
            <a:endParaRPr/>
          </a:p>
          <a:p>
            <a:pPr marL="0" marR="0" lvl="0" indent="0" algn="l" rtl="0">
              <a:spcBef>
                <a:spcPts val="0"/>
              </a:spcBef>
              <a:spcAft>
                <a:spcPts val="0"/>
              </a:spcAft>
              <a:buNone/>
            </a:pPr>
            <a:r>
              <a:rPr lang="en-US" sz="1800">
                <a:solidFill>
                  <a:schemeClr val="dk1"/>
                </a:solidFill>
                <a:latin typeface="Calibri"/>
                <a:ea typeface="Calibri"/>
                <a:cs typeface="Calibri"/>
                <a:sym typeface="Calibri"/>
              </a:rPr>
              <a:t>We select ‘high’ for both threat events since its impact will affect a very large population. The reason we did not pick ‘very high’ is that we already have a mitigation for the event. The worksheet will put the number value next to the Impact text.</a:t>
            </a:r>
            <a:endParaRPr/>
          </a:p>
        </p:txBody>
      </p:sp>
      <p:pic>
        <p:nvPicPr>
          <p:cNvPr id="185" name="Google Shape;185;p10"/>
          <p:cNvPicPr preferRelativeResize="0"/>
          <p:nvPr/>
        </p:nvPicPr>
        <p:blipFill rotWithShape="1">
          <a:blip r:embed="rId4">
            <a:alphaModFix/>
          </a:blip>
          <a:srcRect/>
          <a:stretch/>
        </p:blipFill>
        <p:spPr>
          <a:xfrm>
            <a:off x="6400799" y="1829491"/>
            <a:ext cx="4953000" cy="2633992"/>
          </a:xfrm>
          <a:prstGeom prst="rect">
            <a:avLst/>
          </a:prstGeom>
          <a:noFill/>
          <a:ln w="9525" cap="flat" cmpd="sng">
            <a:solidFill>
              <a:schemeClr val="dk1"/>
            </a:solidFill>
            <a:prstDash val="solid"/>
            <a:round/>
            <a:headEnd type="none" w="sm" len="sm"/>
            <a:tailEnd type="none" w="sm" len="sm"/>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sp>
        <p:nvSpPr>
          <p:cNvPr id="191" name="Google Shape;191;p1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4400"/>
              <a:buFont typeface="Calibri"/>
              <a:buNone/>
            </a:pPr>
            <a:r>
              <a:rPr lang="en-US" b="0" i="0" u="none" strike="noStrike">
                <a:latin typeface="Calibri"/>
                <a:ea typeface="Calibri"/>
                <a:cs typeface="Calibri"/>
                <a:sym typeface="Calibri"/>
              </a:rPr>
              <a:t>Risk and Risk Score</a:t>
            </a:r>
            <a:endParaRPr b="1" i="0" u="none" strike="noStrike">
              <a:latin typeface="Times New Roman"/>
              <a:ea typeface="Times New Roman"/>
              <a:cs typeface="Times New Roman"/>
              <a:sym typeface="Times New Roman"/>
            </a:endParaRPr>
          </a:p>
        </p:txBody>
      </p:sp>
      <p:sp>
        <p:nvSpPr>
          <p:cNvPr id="192" name="Google Shape;192;p11"/>
          <p:cNvSpPr txBox="1">
            <a:spLocks noGrp="1"/>
          </p:cNvSpPr>
          <p:nvPr>
            <p:ph type="body" idx="1"/>
          </p:nvPr>
        </p:nvSpPr>
        <p:spPr>
          <a:xfrm>
            <a:off x="838200" y="1825626"/>
            <a:ext cx="5562599" cy="3106208"/>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1800"/>
              <a:buNone/>
            </a:pPr>
            <a:r>
              <a:rPr lang="en-US" sz="1800"/>
              <a:t>In the Risk Assessment the Likelihood value is multiplied timed the Impact value. Risk is measured as Low, Medium or High.</a:t>
            </a:r>
            <a:endParaRPr/>
          </a:p>
          <a:p>
            <a:pPr marL="0" marR="0" lvl="0" indent="0" algn="l" rtl="0">
              <a:lnSpc>
                <a:spcPct val="107000"/>
              </a:lnSpc>
              <a:spcBef>
                <a:spcPts val="0"/>
              </a:spcBef>
              <a:spcAft>
                <a:spcPts val="0"/>
              </a:spcAft>
              <a:buClr>
                <a:schemeClr val="dk1"/>
              </a:buClr>
              <a:buSzPts val="800"/>
              <a:buNone/>
            </a:pPr>
            <a:endParaRPr sz="800"/>
          </a:p>
          <a:p>
            <a:pPr marL="0" marR="0" lvl="0" indent="0" algn="l" rtl="0">
              <a:lnSpc>
                <a:spcPct val="107000"/>
              </a:lnSpc>
              <a:spcBef>
                <a:spcPts val="0"/>
              </a:spcBef>
              <a:spcAft>
                <a:spcPts val="0"/>
              </a:spcAft>
              <a:buClr>
                <a:schemeClr val="dk1"/>
              </a:buClr>
              <a:buSzPts val="1800"/>
              <a:buNone/>
            </a:pPr>
            <a:r>
              <a:rPr lang="en-US" sz="1800"/>
              <a:t>High:		Score 12 and above</a:t>
            </a:r>
            <a:endParaRPr/>
          </a:p>
          <a:p>
            <a:pPr marL="0" marR="0" lvl="0" indent="0" algn="l" rtl="0">
              <a:lnSpc>
                <a:spcPct val="107000"/>
              </a:lnSpc>
              <a:spcBef>
                <a:spcPts val="0"/>
              </a:spcBef>
              <a:spcAft>
                <a:spcPts val="0"/>
              </a:spcAft>
              <a:buClr>
                <a:schemeClr val="dk1"/>
              </a:buClr>
              <a:buSzPts val="1800"/>
              <a:buNone/>
            </a:pPr>
            <a:r>
              <a:rPr lang="en-US" sz="1800"/>
              <a:t>Medium:		Score between 5 and 11</a:t>
            </a:r>
            <a:endParaRPr/>
          </a:p>
          <a:p>
            <a:pPr marL="0" marR="0" lvl="0" indent="0" algn="l" rtl="0">
              <a:lnSpc>
                <a:spcPct val="107000"/>
              </a:lnSpc>
              <a:spcBef>
                <a:spcPts val="0"/>
              </a:spcBef>
              <a:spcAft>
                <a:spcPts val="0"/>
              </a:spcAft>
              <a:buClr>
                <a:schemeClr val="dk1"/>
              </a:buClr>
              <a:buSzPts val="1800"/>
              <a:buNone/>
            </a:pPr>
            <a:r>
              <a:rPr lang="en-US" sz="1800"/>
              <a:t>Low:		Score between 1 and 4</a:t>
            </a:r>
            <a:endParaRPr/>
          </a:p>
        </p:txBody>
      </p:sp>
      <p:pic>
        <p:nvPicPr>
          <p:cNvPr id="193" name="Google Shape;193;p11" descr="Logo&#10;&#10;Description automatically generated"/>
          <p:cNvPicPr preferRelativeResize="0"/>
          <p:nvPr/>
        </p:nvPicPr>
        <p:blipFill rotWithShape="1">
          <a:blip r:embed="rId3">
            <a:alphaModFix/>
          </a:blip>
          <a:srcRect/>
          <a:stretch/>
        </p:blipFill>
        <p:spPr>
          <a:xfrm>
            <a:off x="859183" y="6176963"/>
            <a:ext cx="588617" cy="573747"/>
          </a:xfrm>
          <a:prstGeom prst="rect">
            <a:avLst/>
          </a:prstGeom>
          <a:noFill/>
          <a:ln>
            <a:noFill/>
          </a:ln>
        </p:spPr>
      </p:pic>
      <p:sp>
        <p:nvSpPr>
          <p:cNvPr id="194" name="Google Shape;194;p11"/>
          <p:cNvSpPr txBox="1"/>
          <p:nvPr/>
        </p:nvSpPr>
        <p:spPr>
          <a:xfrm>
            <a:off x="1513114" y="6121299"/>
            <a:ext cx="2436000" cy="6465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dirty="0">
                <a:solidFill>
                  <a:schemeClr val="dk1"/>
                </a:solidFill>
                <a:latin typeface="Calibri"/>
                <a:ea typeface="Calibri"/>
                <a:cs typeface="Calibri"/>
                <a:sym typeface="Calibri"/>
              </a:rPr>
              <a:t>The Ohio Cyber Reserve (OhCR)</a:t>
            </a:r>
            <a:endParaRPr dirty="0"/>
          </a:p>
          <a:p>
            <a:pPr marL="0" marR="0" lvl="0" indent="0" algn="l" rtl="0">
              <a:spcBef>
                <a:spcPts val="0"/>
              </a:spcBef>
              <a:spcAft>
                <a:spcPts val="0"/>
              </a:spcAft>
              <a:buNone/>
            </a:pPr>
            <a:r>
              <a:rPr lang="en-US" sz="1200" dirty="0">
                <a:solidFill>
                  <a:schemeClr val="dk1"/>
                </a:solidFill>
                <a:latin typeface="Calibri"/>
                <a:ea typeface="Calibri"/>
                <a:cs typeface="Calibri"/>
                <a:sym typeface="Calibri"/>
              </a:rPr>
              <a:t>October 23, 2023</a:t>
            </a:r>
            <a:endParaRPr dirty="0"/>
          </a:p>
          <a:p>
            <a:pPr marL="0" marR="0" lvl="0" indent="0" algn="l" rtl="0">
              <a:spcBef>
                <a:spcPts val="0"/>
              </a:spcBef>
              <a:spcAft>
                <a:spcPts val="0"/>
              </a:spcAft>
              <a:buNone/>
            </a:pPr>
            <a:r>
              <a:rPr lang="en-US" sz="1200" b="0" i="0" dirty="0">
                <a:solidFill>
                  <a:schemeClr val="dk1"/>
                </a:solidFill>
                <a:latin typeface="Calibri"/>
                <a:ea typeface="Calibri"/>
                <a:cs typeface="Calibri"/>
                <a:sym typeface="Calibri"/>
              </a:rPr>
              <a:t>‘Building a More Cyber Secure Ohio’</a:t>
            </a:r>
            <a:endParaRPr dirty="0"/>
          </a:p>
        </p:txBody>
      </p:sp>
      <p:sp>
        <p:nvSpPr>
          <p:cNvPr id="195" name="Google Shape;195;p11"/>
          <p:cNvSpPr txBox="1"/>
          <p:nvPr/>
        </p:nvSpPr>
        <p:spPr>
          <a:xfrm>
            <a:off x="6400798" y="4130070"/>
            <a:ext cx="4953002" cy="120032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dk1"/>
                </a:solidFill>
                <a:latin typeface="Calibri"/>
                <a:ea typeface="Calibri"/>
                <a:cs typeface="Calibri"/>
                <a:sym typeface="Calibri"/>
              </a:rPr>
              <a:t>Example:</a:t>
            </a:r>
            <a:endParaRPr/>
          </a:p>
          <a:p>
            <a:pPr marL="0" marR="0" lvl="0" indent="0" algn="l" rtl="0">
              <a:spcBef>
                <a:spcPts val="0"/>
              </a:spcBef>
              <a:spcAft>
                <a:spcPts val="0"/>
              </a:spcAft>
              <a:buNone/>
            </a:pPr>
            <a:r>
              <a:rPr lang="en-US" sz="1800">
                <a:solidFill>
                  <a:schemeClr val="dk1"/>
                </a:solidFill>
                <a:latin typeface="Calibri"/>
                <a:ea typeface="Calibri"/>
                <a:cs typeface="Calibri"/>
                <a:sym typeface="Calibri"/>
              </a:rPr>
              <a:t>In both threat events, 2 times 4 is automatically calculated at 8. The Risk Assessment condition statement inserts Medium as  the risk.</a:t>
            </a:r>
            <a:endParaRPr/>
          </a:p>
        </p:txBody>
      </p:sp>
      <p:pic>
        <p:nvPicPr>
          <p:cNvPr id="196" name="Google Shape;196;p11"/>
          <p:cNvPicPr preferRelativeResize="0"/>
          <p:nvPr/>
        </p:nvPicPr>
        <p:blipFill rotWithShape="1">
          <a:blip r:embed="rId4">
            <a:alphaModFix/>
          </a:blip>
          <a:srcRect/>
          <a:stretch/>
        </p:blipFill>
        <p:spPr>
          <a:xfrm>
            <a:off x="6400798" y="1825626"/>
            <a:ext cx="4955609" cy="2169506"/>
          </a:xfrm>
          <a:prstGeom prst="rect">
            <a:avLst/>
          </a:prstGeom>
          <a:noFill/>
          <a:ln w="9525" cap="flat" cmpd="sng">
            <a:solidFill>
              <a:schemeClr val="dk1"/>
            </a:solidFill>
            <a:prstDash val="solid"/>
            <a:round/>
            <a:headEnd type="none" w="sm" len="sm"/>
            <a:tailEnd type="none" w="sm" len="sm"/>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01"/>
        <p:cNvGrpSpPr/>
        <p:nvPr/>
      </p:nvGrpSpPr>
      <p:grpSpPr>
        <a:xfrm>
          <a:off x="0" y="0"/>
          <a:ext cx="0" cy="0"/>
          <a:chOff x="0" y="0"/>
          <a:chExt cx="0" cy="0"/>
        </a:xfrm>
      </p:grpSpPr>
      <p:sp>
        <p:nvSpPr>
          <p:cNvPr id="202" name="Google Shape;202;p1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4400"/>
              <a:buFont typeface="Calibri"/>
              <a:buNone/>
            </a:pPr>
            <a:r>
              <a:rPr lang="en-US" b="0" i="0" u="none" strike="noStrike">
                <a:latin typeface="Calibri"/>
                <a:ea typeface="Calibri"/>
                <a:cs typeface="Calibri"/>
                <a:sym typeface="Calibri"/>
              </a:rPr>
              <a:t>Risk Treatment – Mitigation and Owner</a:t>
            </a:r>
            <a:endParaRPr b="1" i="0" u="none" strike="noStrike">
              <a:latin typeface="Times New Roman"/>
              <a:ea typeface="Times New Roman"/>
              <a:cs typeface="Times New Roman"/>
              <a:sym typeface="Times New Roman"/>
            </a:endParaRPr>
          </a:p>
        </p:txBody>
      </p:sp>
      <p:sp>
        <p:nvSpPr>
          <p:cNvPr id="203" name="Google Shape;203;p12"/>
          <p:cNvSpPr txBox="1">
            <a:spLocks noGrp="1"/>
          </p:cNvSpPr>
          <p:nvPr>
            <p:ph type="body" idx="1"/>
          </p:nvPr>
        </p:nvSpPr>
        <p:spPr>
          <a:xfrm>
            <a:off x="835594" y="1825626"/>
            <a:ext cx="3512570" cy="890657"/>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1800"/>
              <a:buNone/>
            </a:pPr>
            <a:r>
              <a:rPr lang="en-US" sz="1800"/>
              <a:t>In the Risk Treatment, we have four options which are Avoid, Transfer, Reduce and Accept.</a:t>
            </a:r>
            <a:endParaRPr/>
          </a:p>
        </p:txBody>
      </p:sp>
      <p:pic>
        <p:nvPicPr>
          <p:cNvPr id="204" name="Google Shape;204;p12" descr="Logo&#10;&#10;Description automatically generated"/>
          <p:cNvPicPr preferRelativeResize="0"/>
          <p:nvPr/>
        </p:nvPicPr>
        <p:blipFill rotWithShape="1">
          <a:blip r:embed="rId3">
            <a:alphaModFix/>
          </a:blip>
          <a:srcRect/>
          <a:stretch/>
        </p:blipFill>
        <p:spPr>
          <a:xfrm>
            <a:off x="859183" y="6176963"/>
            <a:ext cx="588617" cy="573747"/>
          </a:xfrm>
          <a:prstGeom prst="rect">
            <a:avLst/>
          </a:prstGeom>
          <a:noFill/>
          <a:ln>
            <a:noFill/>
          </a:ln>
        </p:spPr>
      </p:pic>
      <p:sp>
        <p:nvSpPr>
          <p:cNvPr id="205" name="Google Shape;205;p12"/>
          <p:cNvSpPr txBox="1"/>
          <p:nvPr/>
        </p:nvSpPr>
        <p:spPr>
          <a:xfrm>
            <a:off x="1513114" y="6121299"/>
            <a:ext cx="2436000" cy="6465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dirty="0">
                <a:solidFill>
                  <a:schemeClr val="dk1"/>
                </a:solidFill>
                <a:latin typeface="Calibri"/>
                <a:ea typeface="Calibri"/>
                <a:cs typeface="Calibri"/>
                <a:sym typeface="Calibri"/>
              </a:rPr>
              <a:t>The Ohio Cyber Reserve (OhCR)</a:t>
            </a:r>
            <a:endParaRPr dirty="0"/>
          </a:p>
          <a:p>
            <a:pPr marL="0" marR="0" lvl="0" indent="0" algn="l" rtl="0">
              <a:spcBef>
                <a:spcPts val="0"/>
              </a:spcBef>
              <a:spcAft>
                <a:spcPts val="0"/>
              </a:spcAft>
              <a:buNone/>
            </a:pPr>
            <a:r>
              <a:rPr lang="en-US" sz="1200" dirty="0">
                <a:solidFill>
                  <a:schemeClr val="dk1"/>
                </a:solidFill>
                <a:latin typeface="Calibri"/>
                <a:ea typeface="Calibri"/>
                <a:cs typeface="Calibri"/>
                <a:sym typeface="Calibri"/>
              </a:rPr>
              <a:t>October 23, 2023</a:t>
            </a:r>
            <a:endParaRPr dirty="0"/>
          </a:p>
          <a:p>
            <a:pPr marL="0" marR="0" lvl="0" indent="0" algn="l" rtl="0">
              <a:spcBef>
                <a:spcPts val="0"/>
              </a:spcBef>
              <a:spcAft>
                <a:spcPts val="0"/>
              </a:spcAft>
              <a:buNone/>
            </a:pPr>
            <a:r>
              <a:rPr lang="en-US" sz="1200" b="0" i="0" dirty="0">
                <a:solidFill>
                  <a:schemeClr val="dk1"/>
                </a:solidFill>
                <a:latin typeface="Calibri"/>
                <a:ea typeface="Calibri"/>
                <a:cs typeface="Calibri"/>
                <a:sym typeface="Calibri"/>
              </a:rPr>
              <a:t>‘Building a More Cyber Secure Ohio’</a:t>
            </a:r>
            <a:endParaRPr dirty="0"/>
          </a:p>
        </p:txBody>
      </p:sp>
      <p:sp>
        <p:nvSpPr>
          <p:cNvPr id="206" name="Google Shape;206;p12"/>
          <p:cNvSpPr txBox="1"/>
          <p:nvPr/>
        </p:nvSpPr>
        <p:spPr>
          <a:xfrm>
            <a:off x="4515510" y="4130070"/>
            <a:ext cx="6838290" cy="120032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dk1"/>
                </a:solidFill>
                <a:latin typeface="Calibri"/>
                <a:ea typeface="Calibri"/>
                <a:cs typeface="Calibri"/>
                <a:sym typeface="Calibri"/>
              </a:rPr>
              <a:t>Example:</a:t>
            </a:r>
            <a:endParaRPr/>
          </a:p>
          <a:p>
            <a:pPr marL="0" marR="0" lvl="0" indent="0" algn="l" rtl="0">
              <a:spcBef>
                <a:spcPts val="0"/>
              </a:spcBef>
              <a:spcAft>
                <a:spcPts val="0"/>
              </a:spcAft>
              <a:buNone/>
            </a:pPr>
            <a:r>
              <a:rPr lang="en-US" sz="1800">
                <a:solidFill>
                  <a:schemeClr val="dk1"/>
                </a:solidFill>
                <a:latin typeface="Calibri"/>
                <a:ea typeface="Calibri"/>
                <a:cs typeface="Calibri"/>
                <a:sym typeface="Calibri"/>
              </a:rPr>
              <a:t>In both threat events, the Risk Treatment is ‘Reduce’ and the mitigation is to use existing hotspots in the offices and classrooms. The risk owner is the Director of Technology, and we entered the date of approval.</a:t>
            </a:r>
            <a:endParaRPr/>
          </a:p>
        </p:txBody>
      </p:sp>
      <p:pic>
        <p:nvPicPr>
          <p:cNvPr id="207" name="Google Shape;207;p12"/>
          <p:cNvPicPr preferRelativeResize="0"/>
          <p:nvPr/>
        </p:nvPicPr>
        <p:blipFill rotWithShape="1">
          <a:blip r:embed="rId4">
            <a:alphaModFix/>
          </a:blip>
          <a:srcRect r="43671"/>
          <a:stretch/>
        </p:blipFill>
        <p:spPr>
          <a:xfrm>
            <a:off x="4515510" y="1825626"/>
            <a:ext cx="6838290" cy="2169506"/>
          </a:xfrm>
          <a:prstGeom prst="rect">
            <a:avLst/>
          </a:prstGeom>
          <a:noFill/>
          <a:ln w="9525" cap="flat" cmpd="sng">
            <a:solidFill>
              <a:schemeClr val="dk1"/>
            </a:solidFill>
            <a:prstDash val="solid"/>
            <a:round/>
            <a:headEnd type="none" w="sm" len="sm"/>
            <a:tailEnd type="none" w="sm" len="sm"/>
          </a:ln>
        </p:spPr>
      </p:pic>
      <p:graphicFrame>
        <p:nvGraphicFramePr>
          <p:cNvPr id="208" name="Google Shape;208;p12"/>
          <p:cNvGraphicFramePr/>
          <p:nvPr/>
        </p:nvGraphicFramePr>
        <p:xfrm>
          <a:off x="957263" y="2716283"/>
          <a:ext cx="3390900" cy="1779970"/>
        </p:xfrm>
        <a:graphic>
          <a:graphicData uri="http://schemas.openxmlformats.org/drawingml/2006/table">
            <a:tbl>
              <a:tblPr firstRow="1" firstCol="1" bandRow="1">
                <a:noFill/>
                <a:tableStyleId>{CA12496C-F7FA-4DB4-93D4-CEDAD1B569C5}</a:tableStyleId>
              </a:tblPr>
              <a:tblGrid>
                <a:gridCol w="878250">
                  <a:extLst>
                    <a:ext uri="{9D8B030D-6E8A-4147-A177-3AD203B41FA5}">
                      <a16:colId xmlns:a16="http://schemas.microsoft.com/office/drawing/2014/main" val="20000"/>
                    </a:ext>
                  </a:extLst>
                </a:gridCol>
                <a:gridCol w="2512650">
                  <a:extLst>
                    <a:ext uri="{9D8B030D-6E8A-4147-A177-3AD203B41FA5}">
                      <a16:colId xmlns:a16="http://schemas.microsoft.com/office/drawing/2014/main" val="20001"/>
                    </a:ext>
                  </a:extLst>
                </a:gridCol>
              </a:tblGrid>
              <a:tr h="203200">
                <a:tc>
                  <a:txBody>
                    <a:bodyPr/>
                    <a:lstStyle/>
                    <a:p>
                      <a:pPr marL="0" marR="0" lvl="0" indent="0" algn="l" rtl="0">
                        <a:lnSpc>
                          <a:spcPct val="107000"/>
                        </a:lnSpc>
                        <a:spcBef>
                          <a:spcPts val="0"/>
                        </a:spcBef>
                        <a:spcAft>
                          <a:spcPts val="0"/>
                        </a:spcAft>
                        <a:buNone/>
                      </a:pPr>
                      <a:r>
                        <a:rPr lang="en-US" sz="1600" b="1">
                          <a:solidFill>
                            <a:schemeClr val="dk1"/>
                          </a:solidFill>
                          <a:latin typeface="Calibri"/>
                          <a:ea typeface="Calibri"/>
                          <a:cs typeface="Calibri"/>
                          <a:sym typeface="Calibri"/>
                        </a:rPr>
                        <a:t>Avoid</a:t>
                      </a:r>
                      <a:endParaRPr/>
                    </a:p>
                  </a:txBody>
                  <a:tcPr marL="68575" marR="68575" marT="0" marB="0">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solidFill>
                      <a:schemeClr val="lt1"/>
                    </a:solidFill>
                  </a:tcPr>
                </a:tc>
                <a:tc>
                  <a:txBody>
                    <a:bodyPr/>
                    <a:lstStyle/>
                    <a:p>
                      <a:pPr marL="0" marR="0" lvl="0" indent="0" algn="l" rtl="0">
                        <a:lnSpc>
                          <a:spcPct val="107000"/>
                        </a:lnSpc>
                        <a:spcBef>
                          <a:spcPts val="0"/>
                        </a:spcBef>
                        <a:spcAft>
                          <a:spcPts val="0"/>
                        </a:spcAft>
                        <a:buNone/>
                      </a:pPr>
                      <a:r>
                        <a:rPr lang="en-US" sz="1600" b="0">
                          <a:solidFill>
                            <a:schemeClr val="dk1"/>
                          </a:solidFill>
                          <a:latin typeface="Calibri"/>
                          <a:ea typeface="Calibri"/>
                          <a:cs typeface="Calibri"/>
                          <a:sym typeface="Calibri"/>
                        </a:rPr>
                        <a:t>Would cause us to remove the system</a:t>
                      </a:r>
                      <a:endParaRPr/>
                    </a:p>
                  </a:txBody>
                  <a:tcPr marL="68575" marR="68575" marT="0" marB="0">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0"/>
                  </a:ext>
                </a:extLst>
              </a:tr>
              <a:tr h="203200">
                <a:tc>
                  <a:txBody>
                    <a:bodyPr/>
                    <a:lstStyle/>
                    <a:p>
                      <a:pPr marL="0" marR="0" lvl="0" indent="0" algn="l" rtl="0">
                        <a:lnSpc>
                          <a:spcPct val="107000"/>
                        </a:lnSpc>
                        <a:spcBef>
                          <a:spcPts val="0"/>
                        </a:spcBef>
                        <a:spcAft>
                          <a:spcPts val="0"/>
                        </a:spcAft>
                        <a:buNone/>
                      </a:pPr>
                      <a:r>
                        <a:rPr lang="en-US" sz="1600" b="1">
                          <a:solidFill>
                            <a:schemeClr val="dk1"/>
                          </a:solidFill>
                          <a:latin typeface="Calibri"/>
                          <a:ea typeface="Calibri"/>
                          <a:cs typeface="Calibri"/>
                          <a:sym typeface="Calibri"/>
                        </a:rPr>
                        <a:t>Transfer</a:t>
                      </a:r>
                      <a:endParaRPr/>
                    </a:p>
                  </a:txBody>
                  <a:tcPr marL="68575" marR="68575" marT="0" marB="0">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solidFill>
                      <a:schemeClr val="lt1"/>
                    </a:solidFill>
                  </a:tcPr>
                </a:tc>
                <a:tc>
                  <a:txBody>
                    <a:bodyPr/>
                    <a:lstStyle/>
                    <a:p>
                      <a:pPr marL="0" marR="0" lvl="0" indent="0" algn="l" rtl="0">
                        <a:lnSpc>
                          <a:spcPct val="107000"/>
                        </a:lnSpc>
                        <a:spcBef>
                          <a:spcPts val="0"/>
                        </a:spcBef>
                        <a:spcAft>
                          <a:spcPts val="0"/>
                        </a:spcAft>
                        <a:buNone/>
                      </a:pPr>
                      <a:r>
                        <a:rPr lang="en-US" sz="1600" b="0">
                          <a:solidFill>
                            <a:schemeClr val="dk1"/>
                          </a:solidFill>
                          <a:latin typeface="Calibri"/>
                          <a:ea typeface="Calibri"/>
                          <a:cs typeface="Calibri"/>
                          <a:sym typeface="Calibri"/>
                        </a:rPr>
                        <a:t>Rarely found to pass to someone else</a:t>
                      </a:r>
                      <a:endParaRPr/>
                    </a:p>
                  </a:txBody>
                  <a:tcPr marL="68575" marR="68575" marT="0" marB="0">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1"/>
                  </a:ext>
                </a:extLst>
              </a:tr>
              <a:tr h="61125">
                <a:tc>
                  <a:txBody>
                    <a:bodyPr/>
                    <a:lstStyle/>
                    <a:p>
                      <a:pPr marL="0" marR="0" lvl="0" indent="0" algn="l" rtl="0">
                        <a:lnSpc>
                          <a:spcPct val="107000"/>
                        </a:lnSpc>
                        <a:spcBef>
                          <a:spcPts val="0"/>
                        </a:spcBef>
                        <a:spcAft>
                          <a:spcPts val="0"/>
                        </a:spcAft>
                        <a:buNone/>
                      </a:pPr>
                      <a:r>
                        <a:rPr lang="en-US" sz="1600" b="1">
                          <a:solidFill>
                            <a:schemeClr val="dk1"/>
                          </a:solidFill>
                          <a:latin typeface="Calibri"/>
                          <a:ea typeface="Calibri"/>
                          <a:cs typeface="Calibri"/>
                          <a:sym typeface="Calibri"/>
                        </a:rPr>
                        <a:t>Reduce</a:t>
                      </a:r>
                      <a:endParaRPr/>
                    </a:p>
                  </a:txBody>
                  <a:tcPr marL="68575" marR="68575" marT="0" marB="0">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solidFill>
                      <a:schemeClr val="lt1"/>
                    </a:solidFill>
                  </a:tcPr>
                </a:tc>
                <a:tc>
                  <a:txBody>
                    <a:bodyPr/>
                    <a:lstStyle/>
                    <a:p>
                      <a:pPr marL="0" marR="0" lvl="0" indent="0" algn="l" rtl="0">
                        <a:lnSpc>
                          <a:spcPct val="107000"/>
                        </a:lnSpc>
                        <a:spcBef>
                          <a:spcPts val="0"/>
                        </a:spcBef>
                        <a:spcAft>
                          <a:spcPts val="0"/>
                        </a:spcAft>
                        <a:buNone/>
                      </a:pPr>
                      <a:r>
                        <a:rPr lang="en-US" sz="1600" b="0">
                          <a:solidFill>
                            <a:schemeClr val="dk1"/>
                          </a:solidFill>
                          <a:latin typeface="Calibri"/>
                          <a:ea typeface="Calibri"/>
                          <a:cs typeface="Calibri"/>
                          <a:sym typeface="Calibri"/>
                        </a:rPr>
                        <a:t>Most commonly used</a:t>
                      </a:r>
                      <a:endParaRPr/>
                    </a:p>
                  </a:txBody>
                  <a:tcPr marL="68575" marR="68575" marT="0" marB="0">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2"/>
                  </a:ext>
                </a:extLst>
              </a:tr>
              <a:tr h="203200">
                <a:tc>
                  <a:txBody>
                    <a:bodyPr/>
                    <a:lstStyle/>
                    <a:p>
                      <a:pPr marL="0" marR="0" lvl="0" indent="0" algn="l" rtl="0">
                        <a:lnSpc>
                          <a:spcPct val="107000"/>
                        </a:lnSpc>
                        <a:spcBef>
                          <a:spcPts val="0"/>
                        </a:spcBef>
                        <a:spcAft>
                          <a:spcPts val="0"/>
                        </a:spcAft>
                        <a:buNone/>
                      </a:pPr>
                      <a:r>
                        <a:rPr lang="en-US" sz="1600" b="1"/>
                        <a:t>Accept</a:t>
                      </a:r>
                      <a:endParaRPr sz="1600" b="1">
                        <a:latin typeface="Calibri"/>
                        <a:ea typeface="Calibri"/>
                        <a:cs typeface="Calibri"/>
                        <a:sym typeface="Calibri"/>
                      </a:endParaRPr>
                    </a:p>
                  </a:txBody>
                  <a:tcPr marL="68575" marR="68575" marT="0" marB="0">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solidFill>
                      <a:schemeClr val="lt1"/>
                    </a:solidFill>
                  </a:tcPr>
                </a:tc>
                <a:tc>
                  <a:txBody>
                    <a:bodyPr/>
                    <a:lstStyle/>
                    <a:p>
                      <a:pPr marL="0" marR="0" lvl="0" indent="0" algn="l" rtl="0">
                        <a:lnSpc>
                          <a:spcPct val="107000"/>
                        </a:lnSpc>
                        <a:spcBef>
                          <a:spcPts val="0"/>
                        </a:spcBef>
                        <a:spcAft>
                          <a:spcPts val="0"/>
                        </a:spcAft>
                        <a:buNone/>
                      </a:pPr>
                      <a:r>
                        <a:rPr lang="en-US" sz="1600" b="0"/>
                        <a:t>An event with no plan at the moment</a:t>
                      </a:r>
                      <a:endParaRPr sz="1600" b="0">
                        <a:latin typeface="Calibri"/>
                        <a:ea typeface="Calibri"/>
                        <a:cs typeface="Calibri"/>
                        <a:sym typeface="Calibri"/>
                      </a:endParaRPr>
                    </a:p>
                  </a:txBody>
                  <a:tcPr marL="68575" marR="68575" marT="0" marB="0">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3"/>
                  </a:ext>
                </a:extLst>
              </a:tr>
            </a:tbl>
          </a:graphicData>
        </a:graphic>
      </p:graphicFrame>
      <p:sp>
        <p:nvSpPr>
          <p:cNvPr id="209" name="Google Shape;209;p12"/>
          <p:cNvSpPr txBox="1"/>
          <p:nvPr/>
        </p:nvSpPr>
        <p:spPr>
          <a:xfrm>
            <a:off x="896428" y="4591735"/>
            <a:ext cx="3512570" cy="1280428"/>
          </a:xfrm>
          <a:prstGeom prst="rect">
            <a:avLst/>
          </a:prstGeom>
          <a:noFill/>
          <a:ln>
            <a:noFill/>
          </a:ln>
        </p:spPr>
        <p:txBody>
          <a:bodyPr spcFirstLastPara="1" wrap="square" lIns="91425" tIns="45700" rIns="91425" bIns="45700" anchor="t" anchorCtr="0">
            <a:normAutofit/>
          </a:bodyPr>
          <a:lstStyle/>
          <a:p>
            <a:pPr marL="0" marR="0" lvl="0" indent="0" algn="l" rtl="0">
              <a:lnSpc>
                <a:spcPct val="90000"/>
              </a:lnSpc>
              <a:spcBef>
                <a:spcPts val="0"/>
              </a:spcBef>
              <a:spcAft>
                <a:spcPts val="0"/>
              </a:spcAft>
              <a:buClr>
                <a:schemeClr val="dk1"/>
              </a:buClr>
              <a:buSzPts val="1800"/>
              <a:buFont typeface="Arial"/>
              <a:buNone/>
            </a:pPr>
            <a:r>
              <a:rPr lang="en-US" sz="1800">
                <a:solidFill>
                  <a:schemeClr val="dk1"/>
                </a:solidFill>
                <a:latin typeface="Calibri"/>
                <a:ea typeface="Calibri"/>
                <a:cs typeface="Calibri"/>
                <a:sym typeface="Calibri"/>
              </a:rPr>
              <a:t>We enter our Mitigation plan and the owner of the risk. Always put in the date of mitigation approval as these can be modified periodically. </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14"/>
        <p:cNvGrpSpPr/>
        <p:nvPr/>
      </p:nvGrpSpPr>
      <p:grpSpPr>
        <a:xfrm>
          <a:off x="0" y="0"/>
          <a:ext cx="0" cy="0"/>
          <a:chOff x="0" y="0"/>
          <a:chExt cx="0" cy="0"/>
        </a:xfrm>
      </p:grpSpPr>
      <p:sp>
        <p:nvSpPr>
          <p:cNvPr id="215" name="Google Shape;215;p1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4400"/>
              <a:buFont typeface="Calibri"/>
              <a:buNone/>
            </a:pPr>
            <a:r>
              <a:rPr lang="en-US" b="0" i="0" u="none" strike="noStrike">
                <a:latin typeface="Calibri"/>
                <a:ea typeface="Calibri"/>
                <a:cs typeface="Calibri"/>
                <a:sym typeface="Calibri"/>
              </a:rPr>
              <a:t>Likelihood, Impact and Risk after Mitigation</a:t>
            </a:r>
            <a:endParaRPr b="1" i="0" u="none" strike="noStrike">
              <a:latin typeface="Times New Roman"/>
              <a:ea typeface="Times New Roman"/>
              <a:cs typeface="Times New Roman"/>
              <a:sym typeface="Times New Roman"/>
            </a:endParaRPr>
          </a:p>
        </p:txBody>
      </p:sp>
      <p:sp>
        <p:nvSpPr>
          <p:cNvPr id="216" name="Google Shape;216;p13"/>
          <p:cNvSpPr txBox="1">
            <a:spLocks noGrp="1"/>
          </p:cNvSpPr>
          <p:nvPr>
            <p:ph type="body" idx="1"/>
          </p:nvPr>
        </p:nvSpPr>
        <p:spPr>
          <a:xfrm>
            <a:off x="835594" y="1825626"/>
            <a:ext cx="5260406" cy="2908299"/>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1800"/>
              <a:buNone/>
            </a:pPr>
            <a:r>
              <a:rPr lang="en-US" sz="1800"/>
              <a:t>In the Risk Treatment, we perform the likelihood and impact after the mitigation control. In most cases, the mitigation will reduce the risk. The risk score after the control should not be high.</a:t>
            </a:r>
            <a:endParaRPr/>
          </a:p>
        </p:txBody>
      </p:sp>
      <p:pic>
        <p:nvPicPr>
          <p:cNvPr id="217" name="Google Shape;217;p13" descr="Logo&#10;&#10;Description automatically generated"/>
          <p:cNvPicPr preferRelativeResize="0"/>
          <p:nvPr/>
        </p:nvPicPr>
        <p:blipFill rotWithShape="1">
          <a:blip r:embed="rId3">
            <a:alphaModFix/>
          </a:blip>
          <a:srcRect/>
          <a:stretch/>
        </p:blipFill>
        <p:spPr>
          <a:xfrm>
            <a:off x="859183" y="6176963"/>
            <a:ext cx="588617" cy="573747"/>
          </a:xfrm>
          <a:prstGeom prst="rect">
            <a:avLst/>
          </a:prstGeom>
          <a:noFill/>
          <a:ln>
            <a:noFill/>
          </a:ln>
        </p:spPr>
      </p:pic>
      <p:sp>
        <p:nvSpPr>
          <p:cNvPr id="218" name="Google Shape;218;p13"/>
          <p:cNvSpPr txBox="1"/>
          <p:nvPr/>
        </p:nvSpPr>
        <p:spPr>
          <a:xfrm>
            <a:off x="1513114" y="6121299"/>
            <a:ext cx="2436000" cy="6465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dirty="0">
                <a:solidFill>
                  <a:schemeClr val="dk1"/>
                </a:solidFill>
                <a:latin typeface="Calibri"/>
                <a:ea typeface="Calibri"/>
                <a:cs typeface="Calibri"/>
                <a:sym typeface="Calibri"/>
              </a:rPr>
              <a:t>The Ohio Cyber Reserve (OhCR)</a:t>
            </a:r>
            <a:endParaRPr dirty="0"/>
          </a:p>
          <a:p>
            <a:pPr marL="0" marR="0" lvl="0" indent="0" algn="l" rtl="0">
              <a:spcBef>
                <a:spcPts val="0"/>
              </a:spcBef>
              <a:spcAft>
                <a:spcPts val="0"/>
              </a:spcAft>
              <a:buNone/>
            </a:pPr>
            <a:r>
              <a:rPr lang="en-US" sz="1200" dirty="0">
                <a:solidFill>
                  <a:schemeClr val="dk1"/>
                </a:solidFill>
                <a:latin typeface="Calibri"/>
                <a:ea typeface="Calibri"/>
                <a:cs typeface="Calibri"/>
                <a:sym typeface="Calibri"/>
              </a:rPr>
              <a:t>October 23, 2023</a:t>
            </a:r>
            <a:endParaRPr dirty="0"/>
          </a:p>
          <a:p>
            <a:pPr marL="0" marR="0" lvl="0" indent="0" algn="l" rtl="0">
              <a:spcBef>
                <a:spcPts val="0"/>
              </a:spcBef>
              <a:spcAft>
                <a:spcPts val="0"/>
              </a:spcAft>
              <a:buNone/>
            </a:pPr>
            <a:r>
              <a:rPr lang="en-US" sz="1200" b="0" i="0" dirty="0">
                <a:solidFill>
                  <a:schemeClr val="dk1"/>
                </a:solidFill>
                <a:latin typeface="Calibri"/>
                <a:ea typeface="Calibri"/>
                <a:cs typeface="Calibri"/>
                <a:sym typeface="Calibri"/>
              </a:rPr>
              <a:t>‘Building a More Cyber Secure Ohio’</a:t>
            </a:r>
            <a:endParaRPr dirty="0"/>
          </a:p>
        </p:txBody>
      </p:sp>
      <p:sp>
        <p:nvSpPr>
          <p:cNvPr id="219" name="Google Shape;219;p13"/>
          <p:cNvSpPr txBox="1"/>
          <p:nvPr/>
        </p:nvSpPr>
        <p:spPr>
          <a:xfrm>
            <a:off x="6238874" y="4042101"/>
            <a:ext cx="5114925" cy="147732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dk1"/>
                </a:solidFill>
                <a:latin typeface="Calibri"/>
                <a:ea typeface="Calibri"/>
                <a:cs typeface="Calibri"/>
                <a:sym typeface="Calibri"/>
              </a:rPr>
              <a:t>Example:</a:t>
            </a:r>
            <a:endParaRPr/>
          </a:p>
          <a:p>
            <a:pPr marL="0" marR="0" lvl="0" indent="0" algn="l" rtl="0">
              <a:spcBef>
                <a:spcPts val="0"/>
              </a:spcBef>
              <a:spcAft>
                <a:spcPts val="0"/>
              </a:spcAft>
              <a:buNone/>
            </a:pPr>
            <a:r>
              <a:rPr lang="en-US" sz="1800">
                <a:solidFill>
                  <a:schemeClr val="dk1"/>
                </a:solidFill>
                <a:latin typeface="Calibri"/>
                <a:ea typeface="Calibri"/>
                <a:cs typeface="Calibri"/>
                <a:sym typeface="Calibri"/>
              </a:rPr>
              <a:t>In both threat events, the Likelihood after the Control of losing the many hot spots in improbable. The impact is still ‘high’, and the mitigation has lowered the risk to Low.</a:t>
            </a:r>
            <a:endParaRPr/>
          </a:p>
        </p:txBody>
      </p:sp>
      <p:pic>
        <p:nvPicPr>
          <p:cNvPr id="220" name="Google Shape;220;p13"/>
          <p:cNvPicPr preferRelativeResize="0"/>
          <p:nvPr/>
        </p:nvPicPr>
        <p:blipFill rotWithShape="1">
          <a:blip r:embed="rId4">
            <a:alphaModFix/>
          </a:blip>
          <a:srcRect l="56288"/>
          <a:stretch/>
        </p:blipFill>
        <p:spPr>
          <a:xfrm>
            <a:off x="6282671" y="1825626"/>
            <a:ext cx="5071128" cy="2081537"/>
          </a:xfrm>
          <a:prstGeom prst="rect">
            <a:avLst/>
          </a:prstGeom>
          <a:noFill/>
          <a:ln w="9525" cap="flat" cmpd="sng">
            <a:solidFill>
              <a:schemeClr val="dk1"/>
            </a:solidFill>
            <a:prstDash val="solid"/>
            <a:round/>
            <a:headEnd type="none" w="sm" len="sm"/>
            <a:tailEnd type="none" w="sm" len="sm"/>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Google Shape;226;p14"/>
          <p:cNvSpPr txBox="1">
            <a:spLocks noGrp="1"/>
          </p:cNvSpPr>
          <p:nvPr>
            <p:ph type="title"/>
          </p:nvPr>
        </p:nvSpPr>
        <p:spPr>
          <a:xfrm>
            <a:off x="838199" y="365125"/>
            <a:ext cx="10825163" cy="1325563"/>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4400"/>
              <a:buFont typeface="Calibri"/>
              <a:buNone/>
            </a:pPr>
            <a:r>
              <a:rPr lang="en-US">
                <a:latin typeface="Calibri"/>
                <a:ea typeface="Calibri"/>
                <a:cs typeface="Calibri"/>
                <a:sym typeface="Calibri"/>
              </a:rPr>
              <a:t>Completed Risk ID, Assessment and Treatment</a:t>
            </a:r>
            <a:endParaRPr b="1" i="0" u="none" strike="noStrike">
              <a:latin typeface="Times New Roman"/>
              <a:ea typeface="Times New Roman"/>
              <a:cs typeface="Times New Roman"/>
              <a:sym typeface="Times New Roman"/>
            </a:endParaRPr>
          </a:p>
        </p:txBody>
      </p:sp>
      <p:sp>
        <p:nvSpPr>
          <p:cNvPr id="227" name="Google Shape;227;p14"/>
          <p:cNvSpPr txBox="1">
            <a:spLocks noGrp="1"/>
          </p:cNvSpPr>
          <p:nvPr>
            <p:ph type="body" idx="1"/>
          </p:nvPr>
        </p:nvSpPr>
        <p:spPr>
          <a:xfrm>
            <a:off x="835593" y="1825627"/>
            <a:ext cx="10446769" cy="631824"/>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1800"/>
              <a:buNone/>
            </a:pPr>
            <a:r>
              <a:rPr lang="en-US" sz="1800"/>
              <a:t>We completed the example together. Your Risk ID, Assessment and Treatment may be the same as the quality example. Now, we will do the entire worksheet.</a:t>
            </a:r>
            <a:endParaRPr/>
          </a:p>
        </p:txBody>
      </p:sp>
      <p:pic>
        <p:nvPicPr>
          <p:cNvPr id="228" name="Google Shape;228;p14" descr="Logo&#10;&#10;Description automatically generated"/>
          <p:cNvPicPr preferRelativeResize="0"/>
          <p:nvPr/>
        </p:nvPicPr>
        <p:blipFill rotWithShape="1">
          <a:blip r:embed="rId3">
            <a:alphaModFix/>
          </a:blip>
          <a:srcRect/>
          <a:stretch/>
        </p:blipFill>
        <p:spPr>
          <a:xfrm>
            <a:off x="859183" y="6176963"/>
            <a:ext cx="588617" cy="573747"/>
          </a:xfrm>
          <a:prstGeom prst="rect">
            <a:avLst/>
          </a:prstGeom>
          <a:noFill/>
          <a:ln>
            <a:noFill/>
          </a:ln>
        </p:spPr>
      </p:pic>
      <p:sp>
        <p:nvSpPr>
          <p:cNvPr id="229" name="Google Shape;229;p14"/>
          <p:cNvSpPr txBox="1"/>
          <p:nvPr/>
        </p:nvSpPr>
        <p:spPr>
          <a:xfrm>
            <a:off x="1513114" y="6121299"/>
            <a:ext cx="2436000" cy="6465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dirty="0">
                <a:solidFill>
                  <a:schemeClr val="dk1"/>
                </a:solidFill>
                <a:latin typeface="Calibri"/>
                <a:ea typeface="Calibri"/>
                <a:cs typeface="Calibri"/>
                <a:sym typeface="Calibri"/>
              </a:rPr>
              <a:t>The Ohio Cyber Reserve (OhCR)</a:t>
            </a:r>
            <a:endParaRPr dirty="0"/>
          </a:p>
          <a:p>
            <a:pPr marL="0" marR="0" lvl="0" indent="0" algn="l" rtl="0">
              <a:spcBef>
                <a:spcPts val="0"/>
              </a:spcBef>
              <a:spcAft>
                <a:spcPts val="0"/>
              </a:spcAft>
              <a:buNone/>
            </a:pPr>
            <a:r>
              <a:rPr lang="en-US" sz="1200" dirty="0">
                <a:solidFill>
                  <a:schemeClr val="dk1"/>
                </a:solidFill>
                <a:latin typeface="Calibri"/>
                <a:ea typeface="Calibri"/>
                <a:cs typeface="Calibri"/>
                <a:sym typeface="Calibri"/>
              </a:rPr>
              <a:t>October 23, 2023</a:t>
            </a:r>
            <a:endParaRPr dirty="0"/>
          </a:p>
          <a:p>
            <a:pPr marL="0" marR="0" lvl="0" indent="0" algn="l" rtl="0">
              <a:spcBef>
                <a:spcPts val="0"/>
              </a:spcBef>
              <a:spcAft>
                <a:spcPts val="0"/>
              </a:spcAft>
              <a:buNone/>
            </a:pPr>
            <a:r>
              <a:rPr lang="en-US" sz="1200" b="0" i="0" dirty="0">
                <a:solidFill>
                  <a:schemeClr val="dk1"/>
                </a:solidFill>
                <a:latin typeface="Calibri"/>
                <a:ea typeface="Calibri"/>
                <a:cs typeface="Calibri"/>
                <a:sym typeface="Calibri"/>
              </a:rPr>
              <a:t>‘Building a More Cyber Secure Ohio’</a:t>
            </a:r>
            <a:endParaRPr dirty="0"/>
          </a:p>
        </p:txBody>
      </p:sp>
      <p:pic>
        <p:nvPicPr>
          <p:cNvPr id="230" name="Google Shape;230;p14"/>
          <p:cNvPicPr preferRelativeResize="0"/>
          <p:nvPr/>
        </p:nvPicPr>
        <p:blipFill rotWithShape="1">
          <a:blip r:embed="rId4">
            <a:alphaModFix/>
          </a:blip>
          <a:srcRect/>
          <a:stretch/>
        </p:blipFill>
        <p:spPr>
          <a:xfrm>
            <a:off x="2243138" y="4229320"/>
            <a:ext cx="9039224" cy="1621813"/>
          </a:xfrm>
          <a:prstGeom prst="rect">
            <a:avLst/>
          </a:prstGeom>
          <a:noFill/>
          <a:ln w="9525" cap="flat" cmpd="sng">
            <a:solidFill>
              <a:schemeClr val="dk1"/>
            </a:solidFill>
            <a:prstDash val="solid"/>
            <a:round/>
            <a:headEnd type="none" w="sm" len="sm"/>
            <a:tailEnd type="none" w="sm" len="sm"/>
          </a:ln>
        </p:spPr>
      </p:pic>
      <p:pic>
        <p:nvPicPr>
          <p:cNvPr id="231" name="Google Shape;231;p14"/>
          <p:cNvPicPr preferRelativeResize="0"/>
          <p:nvPr/>
        </p:nvPicPr>
        <p:blipFill rotWithShape="1">
          <a:blip r:embed="rId5">
            <a:alphaModFix/>
          </a:blip>
          <a:srcRect/>
          <a:stretch/>
        </p:blipFill>
        <p:spPr>
          <a:xfrm>
            <a:off x="943199" y="2504855"/>
            <a:ext cx="7887599" cy="1621813"/>
          </a:xfrm>
          <a:prstGeom prst="rect">
            <a:avLst/>
          </a:prstGeom>
          <a:noFill/>
          <a:ln w="9525" cap="flat" cmpd="sng">
            <a:solidFill>
              <a:schemeClr val="dk1"/>
            </a:solidFill>
            <a:prstDash val="solid"/>
            <a:round/>
            <a:headEnd type="none" w="sm" len="sm"/>
            <a:tailEnd type="none" w="sm" len="sm"/>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36" name="Google Shape;236;p1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15</a:t>
            </a:fld>
            <a:endParaRPr/>
          </a:p>
        </p:txBody>
      </p:sp>
      <p:sp>
        <p:nvSpPr>
          <p:cNvPr id="237" name="Google Shape;237;p1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6200"/>
              <a:buFont typeface="Calibri"/>
              <a:buNone/>
            </a:pPr>
            <a:r>
              <a:rPr lang="en-US" sz="6200"/>
              <a:t>Questions</a:t>
            </a:r>
            <a:endParaRPr/>
          </a:p>
        </p:txBody>
      </p:sp>
      <p:pic>
        <p:nvPicPr>
          <p:cNvPr id="238" name="Google Shape;238;p15"/>
          <p:cNvPicPr preferRelativeResize="0">
            <a:picLocks noGrp="1"/>
          </p:cNvPicPr>
          <p:nvPr>
            <p:ph type="body" idx="1"/>
          </p:nvPr>
        </p:nvPicPr>
        <p:blipFill rotWithShape="1">
          <a:blip r:embed="rId3">
            <a:alphaModFix/>
          </a:blip>
          <a:srcRect/>
          <a:stretch/>
        </p:blipFill>
        <p:spPr>
          <a:xfrm>
            <a:off x="4183256" y="2291316"/>
            <a:ext cx="3825488" cy="3825488"/>
          </a:xfrm>
          <a:prstGeom prst="rect">
            <a:avLst/>
          </a:prstGeom>
          <a:noFill/>
          <a:ln>
            <a:noFill/>
          </a:ln>
        </p:spPr>
      </p:pic>
      <p:sp>
        <p:nvSpPr>
          <p:cNvPr id="239" name="Google Shape;239;p15"/>
          <p:cNvSpPr txBox="1">
            <a:spLocks noGrp="1"/>
          </p:cNvSpPr>
          <p:nvPr>
            <p:ph type="body" idx="4294967295"/>
          </p:nvPr>
        </p:nvSpPr>
        <p:spPr>
          <a:xfrm>
            <a:off x="838200" y="1825625"/>
            <a:ext cx="10515600" cy="465691"/>
          </a:xfrm>
          <a:prstGeom prst="rect">
            <a:avLst/>
          </a:prstGeom>
          <a:noFill/>
          <a:ln>
            <a:noFill/>
          </a:ln>
        </p:spPr>
        <p:txBody>
          <a:bodyPr spcFirstLastPara="1" wrap="square" lIns="91425" tIns="45700" rIns="91425" bIns="45700" anchor="t" anchorCtr="0">
            <a:normAutofit lnSpcReduction="10000"/>
          </a:bodyPr>
          <a:lstStyle/>
          <a:p>
            <a:pPr marL="0" marR="0" lvl="0" indent="0" algn="l" rtl="0">
              <a:lnSpc>
                <a:spcPct val="90000"/>
              </a:lnSpc>
              <a:spcBef>
                <a:spcPts val="0"/>
              </a:spcBef>
              <a:spcAft>
                <a:spcPts val="0"/>
              </a:spcAft>
              <a:buClr>
                <a:schemeClr val="dk1"/>
              </a:buClr>
              <a:buSzPts val="2800"/>
              <a:buNone/>
            </a:pPr>
            <a:r>
              <a:rPr lang="en-US" sz="2800" b="0" i="0">
                <a:solidFill>
                  <a:schemeClr val="dk1"/>
                </a:solidFill>
                <a:latin typeface="Calibri"/>
                <a:ea typeface="Calibri"/>
                <a:cs typeface="Calibri"/>
                <a:sym typeface="Calibri"/>
              </a:rPr>
              <a:t>‘Building a More Cyber Secure Ohio’</a:t>
            </a:r>
            <a:endParaRPr/>
          </a:p>
        </p:txBody>
      </p:sp>
      <p:pic>
        <p:nvPicPr>
          <p:cNvPr id="240" name="Google Shape;240;p15" descr="Logo&#10;&#10;Description automatically generated"/>
          <p:cNvPicPr preferRelativeResize="0"/>
          <p:nvPr/>
        </p:nvPicPr>
        <p:blipFill rotWithShape="1">
          <a:blip r:embed="rId4">
            <a:alphaModFix/>
          </a:blip>
          <a:srcRect/>
          <a:stretch/>
        </p:blipFill>
        <p:spPr>
          <a:xfrm>
            <a:off x="859183" y="6176963"/>
            <a:ext cx="588617" cy="573747"/>
          </a:xfrm>
          <a:prstGeom prst="rect">
            <a:avLst/>
          </a:prstGeom>
          <a:noFill/>
          <a:ln>
            <a:noFill/>
          </a:ln>
        </p:spPr>
      </p:pic>
      <p:sp>
        <p:nvSpPr>
          <p:cNvPr id="241" name="Google Shape;241;p15"/>
          <p:cNvSpPr txBox="1"/>
          <p:nvPr/>
        </p:nvSpPr>
        <p:spPr>
          <a:xfrm>
            <a:off x="1513114" y="6121299"/>
            <a:ext cx="2436000" cy="6465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dirty="0">
                <a:solidFill>
                  <a:schemeClr val="dk1"/>
                </a:solidFill>
                <a:latin typeface="Calibri"/>
                <a:ea typeface="Calibri"/>
                <a:cs typeface="Calibri"/>
                <a:sym typeface="Calibri"/>
              </a:rPr>
              <a:t>The Ohio Cyber Reserve (OhCR)</a:t>
            </a:r>
            <a:endParaRPr dirty="0"/>
          </a:p>
          <a:p>
            <a:pPr marL="0" marR="0" lvl="0" indent="0" algn="l" rtl="0">
              <a:spcBef>
                <a:spcPts val="0"/>
              </a:spcBef>
              <a:spcAft>
                <a:spcPts val="0"/>
              </a:spcAft>
              <a:buNone/>
            </a:pPr>
            <a:r>
              <a:rPr lang="en-US" sz="1200" dirty="0">
                <a:solidFill>
                  <a:schemeClr val="dk1"/>
                </a:solidFill>
                <a:latin typeface="Calibri"/>
                <a:ea typeface="Calibri"/>
                <a:cs typeface="Calibri"/>
                <a:sym typeface="Calibri"/>
              </a:rPr>
              <a:t>October 23, 2023</a:t>
            </a:r>
            <a:endParaRPr dirty="0"/>
          </a:p>
          <a:p>
            <a:pPr marL="0" marR="0" lvl="0" indent="0" algn="l" rtl="0">
              <a:spcBef>
                <a:spcPts val="0"/>
              </a:spcBef>
              <a:spcAft>
                <a:spcPts val="0"/>
              </a:spcAft>
              <a:buNone/>
            </a:pPr>
            <a:r>
              <a:rPr lang="en-US" sz="1200" b="0" i="0" dirty="0">
                <a:solidFill>
                  <a:schemeClr val="dk1"/>
                </a:solidFill>
                <a:latin typeface="Calibri"/>
                <a:ea typeface="Calibri"/>
                <a:cs typeface="Calibri"/>
                <a:sym typeface="Calibri"/>
              </a:rPr>
              <a:t>‘Building a More Cyber Secure Ohio’</a:t>
            </a:r>
            <a:endParaRP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4400"/>
              <a:buFont typeface="Calibri"/>
              <a:buNone/>
            </a:pPr>
            <a:r>
              <a:rPr lang="en-US" b="0" i="0" u="none" strike="noStrike">
                <a:latin typeface="Calibri"/>
                <a:ea typeface="Calibri"/>
                <a:cs typeface="Calibri"/>
                <a:sym typeface="Calibri"/>
              </a:rPr>
              <a:t>Risk Management Exercise</a:t>
            </a:r>
            <a:endParaRPr b="1" i="0" u="none" strike="noStrike">
              <a:latin typeface="Times New Roman"/>
              <a:ea typeface="Times New Roman"/>
              <a:cs typeface="Times New Roman"/>
              <a:sym typeface="Times New Roman"/>
            </a:endParaRPr>
          </a:p>
        </p:txBody>
      </p:sp>
      <p:pic>
        <p:nvPicPr>
          <p:cNvPr id="103" name="Google Shape;103;p2" descr="Logo&#10;&#10;Description automatically generated"/>
          <p:cNvPicPr preferRelativeResize="0"/>
          <p:nvPr/>
        </p:nvPicPr>
        <p:blipFill rotWithShape="1">
          <a:blip r:embed="rId3">
            <a:alphaModFix/>
          </a:blip>
          <a:srcRect/>
          <a:stretch/>
        </p:blipFill>
        <p:spPr>
          <a:xfrm>
            <a:off x="859183" y="6176963"/>
            <a:ext cx="588617" cy="573747"/>
          </a:xfrm>
          <a:prstGeom prst="rect">
            <a:avLst/>
          </a:prstGeom>
          <a:noFill/>
          <a:ln>
            <a:noFill/>
          </a:ln>
        </p:spPr>
      </p:pic>
      <p:sp>
        <p:nvSpPr>
          <p:cNvPr id="104" name="Google Shape;104;p2"/>
          <p:cNvSpPr txBox="1"/>
          <p:nvPr/>
        </p:nvSpPr>
        <p:spPr>
          <a:xfrm>
            <a:off x="1513114" y="6121299"/>
            <a:ext cx="2435988" cy="6463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dirty="0">
                <a:solidFill>
                  <a:schemeClr val="dk1"/>
                </a:solidFill>
                <a:latin typeface="Calibri"/>
                <a:ea typeface="Calibri"/>
                <a:cs typeface="Calibri"/>
                <a:sym typeface="Calibri"/>
              </a:rPr>
              <a:t>The Ohio Cyber Reserve (OhCR)</a:t>
            </a:r>
            <a:endParaRPr dirty="0"/>
          </a:p>
          <a:p>
            <a:pPr marL="0" marR="0" lvl="0" indent="0" algn="l" rtl="0">
              <a:spcBef>
                <a:spcPts val="0"/>
              </a:spcBef>
              <a:spcAft>
                <a:spcPts val="0"/>
              </a:spcAft>
              <a:buNone/>
            </a:pPr>
            <a:r>
              <a:rPr lang="en-US" sz="1200" dirty="0">
                <a:solidFill>
                  <a:schemeClr val="dk1"/>
                </a:solidFill>
                <a:latin typeface="Calibri"/>
                <a:ea typeface="Calibri"/>
                <a:cs typeface="Calibri"/>
                <a:sym typeface="Calibri"/>
              </a:rPr>
              <a:t>October 23, 2023</a:t>
            </a:r>
            <a:endParaRPr lang="en-US" sz="1200" dirty="0"/>
          </a:p>
          <a:p>
            <a:pPr marL="0" marR="0" lvl="0" indent="0" algn="l" rtl="0">
              <a:spcBef>
                <a:spcPts val="0"/>
              </a:spcBef>
              <a:spcAft>
                <a:spcPts val="0"/>
              </a:spcAft>
              <a:buNone/>
            </a:pPr>
            <a:r>
              <a:rPr lang="en-US" sz="1200" b="0" i="0" dirty="0">
                <a:solidFill>
                  <a:schemeClr val="dk1"/>
                </a:solidFill>
                <a:latin typeface="Calibri"/>
                <a:ea typeface="Calibri"/>
                <a:cs typeface="Calibri"/>
                <a:sym typeface="Calibri"/>
              </a:rPr>
              <a:t>‘Building a More Cyber Secure Ohio’</a:t>
            </a:r>
            <a:endParaRPr dirty="0"/>
          </a:p>
        </p:txBody>
      </p:sp>
      <p:graphicFrame>
        <p:nvGraphicFramePr>
          <p:cNvPr id="105" name="Google Shape;105;p2"/>
          <p:cNvGraphicFramePr/>
          <p:nvPr/>
        </p:nvGraphicFramePr>
        <p:xfrm>
          <a:off x="7258050" y="1825625"/>
          <a:ext cx="3890975" cy="3608040"/>
        </p:xfrm>
        <a:graphic>
          <a:graphicData uri="http://schemas.openxmlformats.org/drawingml/2006/table">
            <a:tbl>
              <a:tblPr firstRow="1" bandRow="1">
                <a:noFill/>
                <a:tableStyleId>{18905D5A-0317-4CCF-B8BA-7BF09D259080}</a:tableStyleId>
              </a:tblPr>
              <a:tblGrid>
                <a:gridCol w="3221425">
                  <a:extLst>
                    <a:ext uri="{9D8B030D-6E8A-4147-A177-3AD203B41FA5}">
                      <a16:colId xmlns:a16="http://schemas.microsoft.com/office/drawing/2014/main" val="20000"/>
                    </a:ext>
                  </a:extLst>
                </a:gridCol>
                <a:gridCol w="669550">
                  <a:extLst>
                    <a:ext uri="{9D8B030D-6E8A-4147-A177-3AD203B41FA5}">
                      <a16:colId xmlns:a16="http://schemas.microsoft.com/office/drawing/2014/main" val="20001"/>
                    </a:ext>
                  </a:extLst>
                </a:gridCol>
              </a:tblGrid>
              <a:tr h="314600">
                <a:tc>
                  <a:txBody>
                    <a:bodyPr/>
                    <a:lstStyle/>
                    <a:p>
                      <a:pPr marL="0" marR="0" lvl="0" indent="0" algn="l" rtl="0">
                        <a:spcBef>
                          <a:spcPts val="0"/>
                        </a:spcBef>
                        <a:spcAft>
                          <a:spcPts val="0"/>
                        </a:spcAft>
                        <a:buNone/>
                      </a:pPr>
                      <a:r>
                        <a:rPr lang="en-US" sz="1400" u="none" strike="noStrike" cap="none"/>
                        <a:t>Step</a:t>
                      </a:r>
                      <a:endParaRPr/>
                    </a:p>
                  </a:txBody>
                  <a:tcPr marL="91450" marR="91450" marT="45725" marB="45725" anchor="b"/>
                </a:tc>
                <a:tc>
                  <a:txBody>
                    <a:bodyPr/>
                    <a:lstStyle/>
                    <a:p>
                      <a:pPr marL="0" marR="0" lvl="0" indent="0" algn="l" rtl="0">
                        <a:spcBef>
                          <a:spcPts val="0"/>
                        </a:spcBef>
                        <a:spcAft>
                          <a:spcPts val="0"/>
                        </a:spcAft>
                        <a:buNone/>
                      </a:pPr>
                      <a:r>
                        <a:rPr lang="en-US" sz="1400"/>
                        <a:t>Time (Min)</a:t>
                      </a:r>
                      <a:endParaRPr/>
                    </a:p>
                  </a:txBody>
                  <a:tcPr marL="91450" marR="91450" marT="45725" marB="45725" anchor="b"/>
                </a:tc>
                <a:extLst>
                  <a:ext uri="{0D108BD9-81ED-4DB2-BD59-A6C34878D82A}">
                    <a16:rowId xmlns:a16="http://schemas.microsoft.com/office/drawing/2014/main" val="10000"/>
                  </a:ext>
                </a:extLst>
              </a:tr>
              <a:tr h="314600">
                <a:tc>
                  <a:txBody>
                    <a:bodyPr/>
                    <a:lstStyle/>
                    <a:p>
                      <a:pPr marL="0" marR="0" lvl="0" indent="0" algn="l" rtl="0">
                        <a:spcBef>
                          <a:spcPts val="0"/>
                        </a:spcBef>
                        <a:spcAft>
                          <a:spcPts val="0"/>
                        </a:spcAft>
                        <a:buNone/>
                      </a:pPr>
                      <a:r>
                        <a:rPr lang="en-US" sz="1400"/>
                        <a:t>1 - </a:t>
                      </a:r>
                      <a:r>
                        <a:rPr lang="en-US" sz="1400">
                          <a:latin typeface="Calibri"/>
                          <a:ea typeface="Calibri"/>
                          <a:cs typeface="Calibri"/>
                          <a:sym typeface="Calibri"/>
                        </a:rPr>
                        <a:t>Risk Management Guide </a:t>
                      </a:r>
                      <a:endParaRPr sz="1400"/>
                    </a:p>
                  </a:txBody>
                  <a:tcPr marL="91450" marR="91450" marT="45725" marB="45725"/>
                </a:tc>
                <a:tc>
                  <a:txBody>
                    <a:bodyPr/>
                    <a:lstStyle/>
                    <a:p>
                      <a:pPr marL="0" marR="0" lvl="0" indent="0" algn="ctr" rtl="0">
                        <a:spcBef>
                          <a:spcPts val="0"/>
                        </a:spcBef>
                        <a:spcAft>
                          <a:spcPts val="0"/>
                        </a:spcAft>
                        <a:buNone/>
                      </a:pPr>
                      <a:r>
                        <a:rPr lang="en-US" sz="1400"/>
                        <a:t>30</a:t>
                      </a:r>
                      <a:endParaRPr/>
                    </a:p>
                  </a:txBody>
                  <a:tcPr marL="91450" marR="91450" marT="45725" marB="45725"/>
                </a:tc>
                <a:extLst>
                  <a:ext uri="{0D108BD9-81ED-4DB2-BD59-A6C34878D82A}">
                    <a16:rowId xmlns:a16="http://schemas.microsoft.com/office/drawing/2014/main" val="10001"/>
                  </a:ext>
                </a:extLst>
              </a:tr>
              <a:tr h="314600">
                <a:tc>
                  <a:txBody>
                    <a:bodyPr/>
                    <a:lstStyle/>
                    <a:p>
                      <a:pPr marL="0" marR="0" lvl="0" indent="0" algn="l" rtl="0">
                        <a:spcBef>
                          <a:spcPts val="0"/>
                        </a:spcBef>
                        <a:spcAft>
                          <a:spcPts val="0"/>
                        </a:spcAft>
                        <a:buNone/>
                      </a:pPr>
                      <a:r>
                        <a:rPr lang="en-US" sz="1400">
                          <a:latin typeface="Calibri"/>
                          <a:ea typeface="Calibri"/>
                          <a:cs typeface="Calibri"/>
                          <a:sym typeface="Calibri"/>
                        </a:rPr>
                        <a:t>2 – Intro to the Risk Management Worksheet</a:t>
                      </a:r>
                      <a:endParaRPr/>
                    </a:p>
                    <a:p>
                      <a:pPr marL="285750" marR="0" lvl="0" indent="-285750" algn="l" rtl="0">
                        <a:spcBef>
                          <a:spcPts val="0"/>
                        </a:spcBef>
                        <a:spcAft>
                          <a:spcPts val="0"/>
                        </a:spcAft>
                        <a:buClr>
                          <a:schemeClr val="dk1"/>
                        </a:buClr>
                        <a:buSzPts val="1400"/>
                        <a:buFont typeface="Arial"/>
                        <a:buChar char="•"/>
                      </a:pPr>
                      <a:r>
                        <a:rPr lang="en-US" sz="1400">
                          <a:latin typeface="Calibri"/>
                          <a:ea typeface="Calibri"/>
                          <a:cs typeface="Calibri"/>
                          <a:sym typeface="Calibri"/>
                        </a:rPr>
                        <a:t>2 examples explained</a:t>
                      </a:r>
                      <a:endParaRPr sz="1400"/>
                    </a:p>
                  </a:txBody>
                  <a:tcPr marL="91450" marR="91450" marT="45725" marB="45725"/>
                </a:tc>
                <a:tc>
                  <a:txBody>
                    <a:bodyPr/>
                    <a:lstStyle/>
                    <a:p>
                      <a:pPr marL="0" marR="0" lvl="0" indent="0" algn="ctr" rtl="0">
                        <a:spcBef>
                          <a:spcPts val="0"/>
                        </a:spcBef>
                        <a:spcAft>
                          <a:spcPts val="0"/>
                        </a:spcAft>
                        <a:buNone/>
                      </a:pPr>
                      <a:r>
                        <a:rPr lang="en-US" sz="1400"/>
                        <a:t>30</a:t>
                      </a:r>
                      <a:endParaRPr/>
                    </a:p>
                  </a:txBody>
                  <a:tcPr marL="91450" marR="91450" marT="45725" marB="45725"/>
                </a:tc>
                <a:extLst>
                  <a:ext uri="{0D108BD9-81ED-4DB2-BD59-A6C34878D82A}">
                    <a16:rowId xmlns:a16="http://schemas.microsoft.com/office/drawing/2014/main" val="10002"/>
                  </a:ext>
                </a:extLst>
              </a:tr>
              <a:tr h="314600">
                <a:tc>
                  <a:txBody>
                    <a:bodyPr/>
                    <a:lstStyle/>
                    <a:p>
                      <a:pPr marL="0" marR="0" lvl="0" indent="0" algn="l" rtl="0">
                        <a:spcBef>
                          <a:spcPts val="0"/>
                        </a:spcBef>
                        <a:spcAft>
                          <a:spcPts val="0"/>
                        </a:spcAft>
                        <a:buNone/>
                      </a:pPr>
                      <a:r>
                        <a:rPr lang="en-US" sz="1400">
                          <a:latin typeface="Calibri"/>
                          <a:ea typeface="Calibri"/>
                          <a:cs typeface="Calibri"/>
                          <a:sym typeface="Calibri"/>
                        </a:rPr>
                        <a:t>3 - Mitigation breaks out rooms are essential with support (1:6 ratio) </a:t>
                      </a:r>
                      <a:endParaRPr sz="1400"/>
                    </a:p>
                  </a:txBody>
                  <a:tcPr marL="91450" marR="91450" marT="45725" marB="45725"/>
                </a:tc>
                <a:tc>
                  <a:txBody>
                    <a:bodyPr/>
                    <a:lstStyle/>
                    <a:p>
                      <a:pPr marL="0" marR="0" lvl="0" indent="0" algn="ctr" rtl="0">
                        <a:spcBef>
                          <a:spcPts val="0"/>
                        </a:spcBef>
                        <a:spcAft>
                          <a:spcPts val="0"/>
                        </a:spcAft>
                        <a:buNone/>
                      </a:pPr>
                      <a:r>
                        <a:rPr lang="en-US" sz="1400"/>
                        <a:t>50</a:t>
                      </a:r>
                      <a:endParaRPr/>
                    </a:p>
                  </a:txBody>
                  <a:tcPr marL="91450" marR="91450" marT="45725" marB="45725"/>
                </a:tc>
                <a:extLst>
                  <a:ext uri="{0D108BD9-81ED-4DB2-BD59-A6C34878D82A}">
                    <a16:rowId xmlns:a16="http://schemas.microsoft.com/office/drawing/2014/main" val="10003"/>
                  </a:ext>
                </a:extLst>
              </a:tr>
              <a:tr h="378200">
                <a:tc>
                  <a:txBody>
                    <a:bodyPr/>
                    <a:lstStyle/>
                    <a:p>
                      <a:pPr marL="0" marR="0" lvl="0" indent="0" algn="l" rtl="0">
                        <a:spcBef>
                          <a:spcPts val="0"/>
                        </a:spcBef>
                        <a:spcAft>
                          <a:spcPts val="0"/>
                        </a:spcAft>
                        <a:buNone/>
                      </a:pPr>
                      <a:r>
                        <a:rPr lang="en-US" sz="1400"/>
                        <a:t>4 - Risk Management Sharing</a:t>
                      </a:r>
                      <a:endParaRPr/>
                    </a:p>
                  </a:txBody>
                  <a:tcPr marL="91450" marR="91450" marT="45725" marB="45725"/>
                </a:tc>
                <a:tc>
                  <a:txBody>
                    <a:bodyPr/>
                    <a:lstStyle/>
                    <a:p>
                      <a:pPr marL="0" marR="0" lvl="0" indent="0" algn="ctr" rtl="0">
                        <a:spcBef>
                          <a:spcPts val="0"/>
                        </a:spcBef>
                        <a:spcAft>
                          <a:spcPts val="0"/>
                        </a:spcAft>
                        <a:buNone/>
                      </a:pPr>
                      <a:r>
                        <a:rPr lang="en-US" sz="1400"/>
                        <a:t>10</a:t>
                      </a:r>
                      <a:endParaRPr/>
                    </a:p>
                  </a:txBody>
                  <a:tcPr marL="91450" marR="91450" marT="45725" marB="45725"/>
                </a:tc>
                <a:extLst>
                  <a:ext uri="{0D108BD9-81ED-4DB2-BD59-A6C34878D82A}">
                    <a16:rowId xmlns:a16="http://schemas.microsoft.com/office/drawing/2014/main" val="10004"/>
                  </a:ext>
                </a:extLst>
              </a:tr>
              <a:tr h="314600">
                <a:tc>
                  <a:txBody>
                    <a:bodyPr/>
                    <a:lstStyle/>
                    <a:p>
                      <a:pPr marL="0" marR="0" lvl="0" indent="0" algn="l" rtl="0">
                        <a:spcBef>
                          <a:spcPts val="0"/>
                        </a:spcBef>
                        <a:spcAft>
                          <a:spcPts val="0"/>
                        </a:spcAft>
                        <a:buNone/>
                      </a:pPr>
                      <a:r>
                        <a:rPr lang="en-US" sz="1400">
                          <a:latin typeface="Calibri"/>
                          <a:ea typeface="Calibri"/>
                          <a:cs typeface="Calibri"/>
                          <a:sym typeface="Calibri"/>
                        </a:rPr>
                        <a:t>5 - Mitigation breaks out rooms are essential with support (1:6 ratio) </a:t>
                      </a:r>
                      <a:endParaRPr sz="1400"/>
                    </a:p>
                  </a:txBody>
                  <a:tcPr marL="91450" marR="91450" marT="45725" marB="45725"/>
                </a:tc>
                <a:tc>
                  <a:txBody>
                    <a:bodyPr/>
                    <a:lstStyle/>
                    <a:p>
                      <a:pPr marL="0" marR="0" lvl="0" indent="0" algn="ctr" rtl="0">
                        <a:spcBef>
                          <a:spcPts val="0"/>
                        </a:spcBef>
                        <a:spcAft>
                          <a:spcPts val="0"/>
                        </a:spcAft>
                        <a:buNone/>
                      </a:pPr>
                      <a:r>
                        <a:rPr lang="en-US" sz="1400"/>
                        <a:t>40</a:t>
                      </a:r>
                      <a:endParaRPr/>
                    </a:p>
                  </a:txBody>
                  <a:tcPr marL="91450" marR="91450" marT="45725" marB="45725"/>
                </a:tc>
                <a:extLst>
                  <a:ext uri="{0D108BD9-81ED-4DB2-BD59-A6C34878D82A}">
                    <a16:rowId xmlns:a16="http://schemas.microsoft.com/office/drawing/2014/main" val="10005"/>
                  </a:ext>
                </a:extLst>
              </a:tr>
              <a:tr h="314600">
                <a:tc>
                  <a:txBody>
                    <a:bodyPr/>
                    <a:lstStyle/>
                    <a:p>
                      <a:pPr marL="0" marR="0" lvl="0" indent="0" algn="l" rtl="0">
                        <a:spcBef>
                          <a:spcPts val="0"/>
                        </a:spcBef>
                        <a:spcAft>
                          <a:spcPts val="0"/>
                        </a:spcAft>
                        <a:buNone/>
                      </a:pPr>
                      <a:r>
                        <a:rPr lang="en-US" sz="1400"/>
                        <a:t>6 - Risk Management Sharing</a:t>
                      </a:r>
                      <a:endParaRPr/>
                    </a:p>
                  </a:txBody>
                  <a:tcPr marL="91450" marR="91450" marT="45725" marB="45725"/>
                </a:tc>
                <a:tc>
                  <a:txBody>
                    <a:bodyPr/>
                    <a:lstStyle/>
                    <a:p>
                      <a:pPr marL="0" marR="0" lvl="0" indent="0" algn="ctr" rtl="0">
                        <a:spcBef>
                          <a:spcPts val="0"/>
                        </a:spcBef>
                        <a:spcAft>
                          <a:spcPts val="0"/>
                        </a:spcAft>
                        <a:buNone/>
                      </a:pPr>
                      <a:r>
                        <a:rPr lang="en-US" sz="1400"/>
                        <a:t>10</a:t>
                      </a:r>
                      <a:endParaRPr/>
                    </a:p>
                  </a:txBody>
                  <a:tcPr marL="91450" marR="91450" marT="45725" marB="45725"/>
                </a:tc>
                <a:extLst>
                  <a:ext uri="{0D108BD9-81ED-4DB2-BD59-A6C34878D82A}">
                    <a16:rowId xmlns:a16="http://schemas.microsoft.com/office/drawing/2014/main" val="10006"/>
                  </a:ext>
                </a:extLst>
              </a:tr>
              <a:tr h="314600">
                <a:tc>
                  <a:txBody>
                    <a:bodyPr/>
                    <a:lstStyle/>
                    <a:p>
                      <a:pPr marL="0" marR="0" lvl="0" indent="0" algn="l" rtl="0">
                        <a:spcBef>
                          <a:spcPts val="0"/>
                        </a:spcBef>
                        <a:spcAft>
                          <a:spcPts val="0"/>
                        </a:spcAft>
                        <a:buNone/>
                      </a:pPr>
                      <a:r>
                        <a:rPr lang="en-US" sz="1400"/>
                        <a:t>7 - End</a:t>
                      </a:r>
                      <a:endParaRPr/>
                    </a:p>
                  </a:txBody>
                  <a:tcPr marL="91450" marR="91450" marT="45725" marB="45725"/>
                </a:tc>
                <a:tc>
                  <a:txBody>
                    <a:bodyPr/>
                    <a:lstStyle/>
                    <a:p>
                      <a:pPr marL="0" marR="0" lvl="0" indent="0" algn="ctr" rtl="0">
                        <a:spcBef>
                          <a:spcPts val="0"/>
                        </a:spcBef>
                        <a:spcAft>
                          <a:spcPts val="0"/>
                        </a:spcAft>
                        <a:buNone/>
                      </a:pPr>
                      <a:r>
                        <a:rPr lang="en-US" sz="1400"/>
                        <a:t>10</a:t>
                      </a:r>
                      <a:endParaRPr/>
                    </a:p>
                  </a:txBody>
                  <a:tcPr marL="91450" marR="91450" marT="45725" marB="45725"/>
                </a:tc>
                <a:extLst>
                  <a:ext uri="{0D108BD9-81ED-4DB2-BD59-A6C34878D82A}">
                    <a16:rowId xmlns:a16="http://schemas.microsoft.com/office/drawing/2014/main" val="10007"/>
                  </a:ext>
                </a:extLst>
              </a:tr>
            </a:tbl>
          </a:graphicData>
        </a:graphic>
      </p:graphicFrame>
      <p:sp>
        <p:nvSpPr>
          <p:cNvPr id="106" name="Google Shape;106;p2"/>
          <p:cNvSpPr txBox="1">
            <a:spLocks noGrp="1"/>
          </p:cNvSpPr>
          <p:nvPr>
            <p:ph type="body" idx="1"/>
          </p:nvPr>
        </p:nvSpPr>
        <p:spPr>
          <a:xfrm>
            <a:off x="838200" y="1825625"/>
            <a:ext cx="6329363" cy="4295674"/>
          </a:xfrm>
          <a:prstGeom prst="rect">
            <a:avLst/>
          </a:prstGeom>
          <a:noFill/>
          <a:ln>
            <a:noFill/>
          </a:ln>
        </p:spPr>
        <p:txBody>
          <a:bodyPr spcFirstLastPara="1" wrap="square" lIns="91425" tIns="45700" rIns="91425" bIns="45700" anchor="t" anchorCtr="0">
            <a:normAutofit/>
          </a:bodyPr>
          <a:lstStyle/>
          <a:p>
            <a:pPr marL="0" marR="0" lvl="0" indent="0" algn="l" rtl="0">
              <a:lnSpc>
                <a:spcPct val="107000"/>
              </a:lnSpc>
              <a:spcBef>
                <a:spcPts val="0"/>
              </a:spcBef>
              <a:spcAft>
                <a:spcPts val="0"/>
              </a:spcAft>
              <a:buClr>
                <a:schemeClr val="dk1"/>
              </a:buClr>
              <a:buSzPts val="1800"/>
              <a:buNone/>
            </a:pPr>
            <a:r>
              <a:rPr lang="en-US" sz="1800"/>
              <a:t>This is one of 5 exercises that will enable your organization to have a very good working knowledge of the NIST Core V1.1 Cybersecurity Framework. </a:t>
            </a:r>
            <a:endParaRPr/>
          </a:p>
          <a:p>
            <a:pPr marL="0" marR="0" lvl="0" indent="0" algn="l" rtl="0">
              <a:lnSpc>
                <a:spcPct val="107000"/>
              </a:lnSpc>
              <a:spcBef>
                <a:spcPts val="0"/>
              </a:spcBef>
              <a:spcAft>
                <a:spcPts val="0"/>
              </a:spcAft>
              <a:buClr>
                <a:schemeClr val="dk1"/>
              </a:buClr>
              <a:buSzPts val="1800"/>
              <a:buNone/>
            </a:pPr>
            <a:endParaRPr sz="1800"/>
          </a:p>
          <a:p>
            <a:pPr marL="0" marR="0" lvl="0" indent="0" algn="l" rtl="0">
              <a:lnSpc>
                <a:spcPct val="107000"/>
              </a:lnSpc>
              <a:spcBef>
                <a:spcPts val="0"/>
              </a:spcBef>
              <a:spcAft>
                <a:spcPts val="0"/>
              </a:spcAft>
              <a:buClr>
                <a:schemeClr val="dk1"/>
              </a:buClr>
              <a:buSzPts val="1800"/>
              <a:buNone/>
            </a:pPr>
            <a:r>
              <a:rPr lang="en-US" sz="1800"/>
              <a:t>The 5 NIST Training Exercises are:</a:t>
            </a:r>
            <a:endParaRPr/>
          </a:p>
          <a:p>
            <a:pPr marL="114300" marR="0" lvl="0" indent="-114300" algn="l" rtl="0">
              <a:lnSpc>
                <a:spcPct val="107000"/>
              </a:lnSpc>
              <a:spcBef>
                <a:spcPts val="0"/>
              </a:spcBef>
              <a:spcAft>
                <a:spcPts val="0"/>
              </a:spcAft>
              <a:buClr>
                <a:schemeClr val="dk1"/>
              </a:buClr>
              <a:buSzPts val="1800"/>
              <a:buFont typeface="Calibri"/>
              <a:buAutoNum type="arabicPeriod"/>
            </a:pPr>
            <a:r>
              <a:rPr lang="en-US" sz="1800"/>
              <a:t>Incident Response Guide and Tabletop Exercise</a:t>
            </a:r>
            <a:endParaRPr/>
          </a:p>
          <a:p>
            <a:pPr marL="114300" marR="0" lvl="0" indent="-114300" algn="l" rtl="0">
              <a:lnSpc>
                <a:spcPct val="107000"/>
              </a:lnSpc>
              <a:spcBef>
                <a:spcPts val="0"/>
              </a:spcBef>
              <a:spcAft>
                <a:spcPts val="0"/>
              </a:spcAft>
              <a:buClr>
                <a:srgbClr val="FF0000"/>
              </a:buClr>
              <a:buSzPts val="1800"/>
              <a:buFont typeface="Calibri"/>
              <a:buAutoNum type="arabicPeriod"/>
            </a:pPr>
            <a:r>
              <a:rPr lang="en-US" sz="1800">
                <a:solidFill>
                  <a:srgbClr val="FF0000"/>
                </a:solidFill>
              </a:rPr>
              <a:t>Risk Management Guide, Tools &amp; Assessment Exercise</a:t>
            </a:r>
            <a:endParaRPr/>
          </a:p>
          <a:p>
            <a:pPr marL="114300" lvl="0" indent="-114300" algn="l" rtl="0">
              <a:lnSpc>
                <a:spcPct val="107000"/>
              </a:lnSpc>
              <a:spcBef>
                <a:spcPts val="0"/>
              </a:spcBef>
              <a:spcAft>
                <a:spcPts val="0"/>
              </a:spcAft>
              <a:buClr>
                <a:schemeClr val="dk1"/>
              </a:buClr>
              <a:buSzPts val="1800"/>
              <a:buFont typeface="Calibri"/>
              <a:buAutoNum type="arabicPeriod"/>
            </a:pPr>
            <a:r>
              <a:rPr lang="en-US" sz="1800"/>
              <a:t>Organization, Third Party Access Control, and Training Exercise</a:t>
            </a:r>
            <a:endParaRPr/>
          </a:p>
          <a:p>
            <a:pPr marL="114300" marR="0" lvl="0" indent="-114300" algn="l" rtl="0">
              <a:lnSpc>
                <a:spcPct val="107000"/>
              </a:lnSpc>
              <a:spcBef>
                <a:spcPts val="0"/>
              </a:spcBef>
              <a:spcAft>
                <a:spcPts val="0"/>
              </a:spcAft>
              <a:buClr>
                <a:schemeClr val="dk1"/>
              </a:buClr>
              <a:buSzPts val="1800"/>
              <a:buFont typeface="Calibri"/>
              <a:buAutoNum type="arabicPeriod"/>
            </a:pPr>
            <a:r>
              <a:rPr lang="en-US" sz="1800"/>
              <a:t>Vulnerability Management Detection &amp; Analysis Exercise</a:t>
            </a:r>
            <a:endParaRPr/>
          </a:p>
          <a:p>
            <a:pPr marL="114300" marR="0" lvl="0" indent="-114300" algn="l" rtl="0">
              <a:lnSpc>
                <a:spcPct val="107000"/>
              </a:lnSpc>
              <a:spcBef>
                <a:spcPts val="0"/>
              </a:spcBef>
              <a:spcAft>
                <a:spcPts val="0"/>
              </a:spcAft>
              <a:buClr>
                <a:schemeClr val="dk1"/>
              </a:buClr>
              <a:buSzPts val="1800"/>
              <a:buFont typeface="Calibri"/>
              <a:buAutoNum type="arabicPeriod"/>
            </a:pPr>
            <a:r>
              <a:rPr lang="en-US" sz="1800"/>
              <a:t>Network Systems Control Exercise</a:t>
            </a:r>
            <a:endParaRPr/>
          </a:p>
          <a:p>
            <a:pPr marL="0" marR="0" lvl="0" indent="0" algn="l" rtl="0">
              <a:lnSpc>
                <a:spcPct val="107000"/>
              </a:lnSpc>
              <a:spcBef>
                <a:spcPts val="0"/>
              </a:spcBef>
              <a:spcAft>
                <a:spcPts val="0"/>
              </a:spcAft>
              <a:buClr>
                <a:schemeClr val="dk1"/>
              </a:buClr>
              <a:buSzPts val="1800"/>
              <a:buNone/>
            </a:pPr>
            <a:endParaRPr sz="1800"/>
          </a:p>
          <a:p>
            <a:pPr marL="0" marR="0" lvl="0" indent="0" algn="l" rtl="0">
              <a:lnSpc>
                <a:spcPct val="107000"/>
              </a:lnSpc>
              <a:spcBef>
                <a:spcPts val="0"/>
              </a:spcBef>
              <a:spcAft>
                <a:spcPts val="0"/>
              </a:spcAft>
              <a:buClr>
                <a:schemeClr val="dk1"/>
              </a:buClr>
              <a:buSzPts val="1800"/>
              <a:buNone/>
            </a:pPr>
            <a:r>
              <a:rPr lang="en-US" sz="1800"/>
              <a:t>At the end of this 3-hour exercise, you will be a very capable cyber risk manager.</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sp>
        <p:nvSpPr>
          <p:cNvPr id="112" name="Google Shape;112;p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en-US"/>
              <a:t>Risk Management Guide, Tools &amp; Assessment</a:t>
            </a:r>
            <a:endParaRPr/>
          </a:p>
        </p:txBody>
      </p:sp>
      <p:sp>
        <p:nvSpPr>
          <p:cNvPr id="113" name="Google Shape;113;p3"/>
          <p:cNvSpPr txBox="1">
            <a:spLocks noGrp="1"/>
          </p:cNvSpPr>
          <p:nvPr>
            <p:ph type="body" idx="1"/>
          </p:nvPr>
        </p:nvSpPr>
        <p:spPr>
          <a:xfrm>
            <a:off x="838200" y="1452880"/>
            <a:ext cx="10515600" cy="4724083"/>
          </a:xfrm>
          <a:prstGeom prst="rect">
            <a:avLst/>
          </a:prstGeom>
          <a:noFill/>
          <a:ln>
            <a:noFill/>
          </a:ln>
        </p:spPr>
        <p:txBody>
          <a:bodyPr spcFirstLastPara="1" wrap="square" lIns="91425" tIns="45700" rIns="91425" bIns="45700" anchor="t" anchorCtr="0">
            <a:normAutofit lnSpcReduction="10000"/>
          </a:bodyPr>
          <a:lstStyle/>
          <a:p>
            <a:pPr marL="0" lvl="0" indent="0" algn="l" rtl="0">
              <a:lnSpc>
                <a:spcPct val="90000"/>
              </a:lnSpc>
              <a:spcBef>
                <a:spcPts val="0"/>
              </a:spcBef>
              <a:spcAft>
                <a:spcPts val="0"/>
              </a:spcAft>
              <a:buClr>
                <a:srgbClr val="000000"/>
              </a:buClr>
              <a:buSzPts val="1800"/>
              <a:buNone/>
            </a:pPr>
            <a:r>
              <a:rPr lang="en-US" sz="1800" b="0" i="0" u="none" strike="noStrike">
                <a:solidFill>
                  <a:srgbClr val="000000"/>
                </a:solidFill>
                <a:latin typeface="Arial"/>
                <a:ea typeface="Arial"/>
                <a:cs typeface="Arial"/>
                <a:sym typeface="Arial"/>
              </a:rPr>
              <a:t>The </a:t>
            </a:r>
            <a:r>
              <a:rPr lang="en-US" sz="1800" b="0" i="0" u="sng" strike="noStrike">
                <a:solidFill>
                  <a:srgbClr val="1155CC"/>
                </a:solidFill>
                <a:latin typeface="Arial"/>
                <a:ea typeface="Arial"/>
                <a:cs typeface="Arial"/>
                <a:sym typeface="Arial"/>
                <a:hlinkClick r:id="rId3">
                  <a:extLst>
                    <a:ext uri="{A12FA001-AC4F-418D-AE19-62706E023703}">
                      <ahyp:hlinkClr xmlns:ahyp="http://schemas.microsoft.com/office/drawing/2018/hyperlinkcolor" val="tx"/>
                    </a:ext>
                  </a:extLst>
                </a:hlinkClick>
              </a:rPr>
              <a:t>NIST Framework</a:t>
            </a:r>
            <a:r>
              <a:rPr lang="en-US" sz="1800" b="0" i="0" u="sng" strike="noStrike">
                <a:solidFill>
                  <a:srgbClr val="1155CC"/>
                </a:solidFill>
                <a:latin typeface="Arial"/>
                <a:ea typeface="Arial"/>
                <a:cs typeface="Arial"/>
                <a:sym typeface="Arial"/>
              </a:rPr>
              <a:t> </a:t>
            </a:r>
            <a:r>
              <a:rPr lang="en-US" sz="1800" b="0" i="0" u="none" strike="noStrike">
                <a:solidFill>
                  <a:srgbClr val="000000"/>
                </a:solidFill>
                <a:latin typeface="Arial"/>
                <a:ea typeface="Arial"/>
                <a:cs typeface="Arial"/>
                <a:sym typeface="Arial"/>
              </a:rPr>
              <a:t>(National Institute of Standards of Technology) outlines the need for an Risk Management Plan in the following areas:</a:t>
            </a:r>
            <a:endParaRPr/>
          </a:p>
          <a:p>
            <a:pPr marL="341313" lvl="0" indent="-341313" algn="l" rtl="0">
              <a:lnSpc>
                <a:spcPct val="90000"/>
              </a:lnSpc>
              <a:spcBef>
                <a:spcPts val="0"/>
              </a:spcBef>
              <a:spcAft>
                <a:spcPts val="0"/>
              </a:spcAft>
              <a:buClr>
                <a:srgbClr val="00B050"/>
              </a:buClr>
              <a:buSzPts val="1600"/>
              <a:buFont typeface="Calibri"/>
              <a:buAutoNum type="arabicPeriod"/>
            </a:pPr>
            <a:r>
              <a:rPr lang="en-US" sz="1600">
                <a:solidFill>
                  <a:srgbClr val="00B050"/>
                </a:solidFill>
                <a:latin typeface="Arial"/>
                <a:ea typeface="Arial"/>
                <a:cs typeface="Arial"/>
                <a:sym typeface="Arial"/>
              </a:rPr>
              <a:t>Identify ID.GV-4: </a:t>
            </a:r>
            <a:r>
              <a:rPr lang="en-US" sz="1600">
                <a:latin typeface="Arial"/>
                <a:ea typeface="Arial"/>
                <a:cs typeface="Arial"/>
                <a:sym typeface="Arial"/>
              </a:rPr>
              <a:t>Governance and risk management processes address cybersecurity risks</a:t>
            </a:r>
            <a:endParaRPr/>
          </a:p>
          <a:p>
            <a:pPr marL="341313" lvl="0" indent="-341313" algn="l" rtl="0">
              <a:lnSpc>
                <a:spcPct val="90000"/>
              </a:lnSpc>
              <a:spcBef>
                <a:spcPts val="0"/>
              </a:spcBef>
              <a:spcAft>
                <a:spcPts val="0"/>
              </a:spcAft>
              <a:buClr>
                <a:srgbClr val="00B050"/>
              </a:buClr>
              <a:buSzPts val="1600"/>
              <a:buFont typeface="Calibri"/>
              <a:buAutoNum type="arabicPeriod"/>
            </a:pPr>
            <a:r>
              <a:rPr lang="en-US" sz="1600" b="0" i="0" u="none" strike="noStrike">
                <a:solidFill>
                  <a:srgbClr val="00B050"/>
                </a:solidFill>
                <a:latin typeface="Arial"/>
                <a:ea typeface="Arial"/>
                <a:cs typeface="Arial"/>
                <a:sym typeface="Arial"/>
              </a:rPr>
              <a:t>Identify ID.RA-1: </a:t>
            </a:r>
            <a:r>
              <a:rPr lang="en-US" sz="1600" b="0" i="0" u="none" strike="noStrike">
                <a:latin typeface="Arial"/>
                <a:ea typeface="Arial"/>
                <a:cs typeface="Arial"/>
                <a:sym typeface="Arial"/>
              </a:rPr>
              <a:t>Asset vulnerabilities are identified and documented</a:t>
            </a:r>
            <a:endParaRPr/>
          </a:p>
          <a:p>
            <a:pPr marL="341313" lvl="0" indent="-341313" algn="l" rtl="0">
              <a:lnSpc>
                <a:spcPct val="90000"/>
              </a:lnSpc>
              <a:spcBef>
                <a:spcPts val="0"/>
              </a:spcBef>
              <a:spcAft>
                <a:spcPts val="0"/>
              </a:spcAft>
              <a:buClr>
                <a:srgbClr val="00B050"/>
              </a:buClr>
              <a:buSzPts val="1600"/>
              <a:buFont typeface="Calibri"/>
              <a:buAutoNum type="arabicPeriod"/>
            </a:pPr>
            <a:r>
              <a:rPr lang="en-US" sz="1600" b="0" i="0" u="none" strike="noStrike">
                <a:solidFill>
                  <a:srgbClr val="00B050"/>
                </a:solidFill>
                <a:latin typeface="Arial"/>
                <a:ea typeface="Arial"/>
                <a:cs typeface="Arial"/>
                <a:sym typeface="Arial"/>
              </a:rPr>
              <a:t>Identify ID.RA-2: </a:t>
            </a:r>
            <a:r>
              <a:rPr lang="en-US" sz="1600" b="0" i="0" u="none" strike="noStrike">
                <a:latin typeface="Arial"/>
                <a:ea typeface="Arial"/>
                <a:cs typeface="Arial"/>
                <a:sym typeface="Arial"/>
              </a:rPr>
              <a:t>Cyber threat intelligence is received from information sharing forums and sources</a:t>
            </a:r>
            <a:endParaRPr/>
          </a:p>
          <a:p>
            <a:pPr marL="341313" lvl="0" indent="-341313" algn="l" rtl="0">
              <a:lnSpc>
                <a:spcPct val="90000"/>
              </a:lnSpc>
              <a:spcBef>
                <a:spcPts val="0"/>
              </a:spcBef>
              <a:spcAft>
                <a:spcPts val="0"/>
              </a:spcAft>
              <a:buClr>
                <a:srgbClr val="00B050"/>
              </a:buClr>
              <a:buSzPts val="1600"/>
              <a:buFont typeface="Calibri"/>
              <a:buAutoNum type="arabicPeriod"/>
            </a:pPr>
            <a:r>
              <a:rPr lang="en-US" sz="1600" b="0" i="0" u="none" strike="noStrike">
                <a:solidFill>
                  <a:srgbClr val="00B050"/>
                </a:solidFill>
                <a:latin typeface="Arial"/>
                <a:ea typeface="Arial"/>
                <a:cs typeface="Arial"/>
                <a:sym typeface="Arial"/>
              </a:rPr>
              <a:t>Identify ID.RA-3: </a:t>
            </a:r>
            <a:r>
              <a:rPr lang="en-US" sz="1600" b="0" i="0" u="none" strike="noStrike">
                <a:latin typeface="Arial"/>
                <a:ea typeface="Arial"/>
                <a:cs typeface="Arial"/>
                <a:sym typeface="Arial"/>
              </a:rPr>
              <a:t>Threats, both internal and external, are identified and documented</a:t>
            </a:r>
            <a:endParaRPr/>
          </a:p>
          <a:p>
            <a:pPr marL="341313" lvl="0" indent="-341313" algn="l" rtl="0">
              <a:lnSpc>
                <a:spcPct val="90000"/>
              </a:lnSpc>
              <a:spcBef>
                <a:spcPts val="0"/>
              </a:spcBef>
              <a:spcAft>
                <a:spcPts val="0"/>
              </a:spcAft>
              <a:buClr>
                <a:srgbClr val="00B050"/>
              </a:buClr>
              <a:buSzPts val="1600"/>
              <a:buFont typeface="Calibri"/>
              <a:buAutoNum type="arabicPeriod"/>
            </a:pPr>
            <a:r>
              <a:rPr lang="en-US" sz="1600" b="0" i="0" u="none" strike="noStrike">
                <a:solidFill>
                  <a:srgbClr val="00B050"/>
                </a:solidFill>
                <a:latin typeface="Arial"/>
                <a:ea typeface="Arial"/>
                <a:cs typeface="Arial"/>
                <a:sym typeface="Arial"/>
              </a:rPr>
              <a:t>Identify ID.RA-4: </a:t>
            </a:r>
            <a:r>
              <a:rPr lang="en-US" sz="1600" b="0" i="0" u="none" strike="noStrike">
                <a:latin typeface="Arial"/>
                <a:ea typeface="Arial"/>
                <a:cs typeface="Arial"/>
                <a:sym typeface="Arial"/>
              </a:rPr>
              <a:t>Potential business impacts and likelihoods are identified</a:t>
            </a:r>
            <a:endParaRPr/>
          </a:p>
          <a:p>
            <a:pPr marL="341313" lvl="0" indent="-341313" algn="l" rtl="0">
              <a:lnSpc>
                <a:spcPct val="90000"/>
              </a:lnSpc>
              <a:spcBef>
                <a:spcPts val="0"/>
              </a:spcBef>
              <a:spcAft>
                <a:spcPts val="0"/>
              </a:spcAft>
              <a:buClr>
                <a:srgbClr val="00B050"/>
              </a:buClr>
              <a:buSzPts val="1600"/>
              <a:buFont typeface="Calibri"/>
              <a:buAutoNum type="arabicPeriod"/>
            </a:pPr>
            <a:r>
              <a:rPr lang="en-US" sz="1600" b="0" i="0" u="none" strike="noStrike">
                <a:solidFill>
                  <a:srgbClr val="00B050"/>
                </a:solidFill>
                <a:latin typeface="Arial"/>
                <a:ea typeface="Arial"/>
                <a:cs typeface="Arial"/>
                <a:sym typeface="Arial"/>
              </a:rPr>
              <a:t>Identify ID.RA-5: </a:t>
            </a:r>
            <a:r>
              <a:rPr lang="en-US" sz="1600" b="0" i="0" u="none" strike="noStrike">
                <a:latin typeface="Arial"/>
                <a:ea typeface="Arial"/>
                <a:cs typeface="Arial"/>
                <a:sym typeface="Arial"/>
              </a:rPr>
              <a:t>Threats, vulnerabilities, likelihoods, and impacts are used to determine risk</a:t>
            </a:r>
            <a:endParaRPr/>
          </a:p>
          <a:p>
            <a:pPr marL="341313" lvl="0" indent="-341313" algn="l" rtl="0">
              <a:lnSpc>
                <a:spcPct val="90000"/>
              </a:lnSpc>
              <a:spcBef>
                <a:spcPts val="0"/>
              </a:spcBef>
              <a:spcAft>
                <a:spcPts val="0"/>
              </a:spcAft>
              <a:buClr>
                <a:srgbClr val="00B050"/>
              </a:buClr>
              <a:buSzPts val="1600"/>
              <a:buFont typeface="Calibri"/>
              <a:buAutoNum type="arabicPeriod"/>
            </a:pPr>
            <a:r>
              <a:rPr lang="en-US" sz="1600">
                <a:solidFill>
                  <a:srgbClr val="00B050"/>
                </a:solidFill>
                <a:latin typeface="Arial"/>
                <a:ea typeface="Arial"/>
                <a:cs typeface="Arial"/>
                <a:sym typeface="Arial"/>
              </a:rPr>
              <a:t>Identify ID. RA-6: </a:t>
            </a:r>
            <a:r>
              <a:rPr lang="en-US" sz="1600">
                <a:latin typeface="Arial"/>
                <a:ea typeface="Arial"/>
                <a:cs typeface="Arial"/>
                <a:sym typeface="Arial"/>
              </a:rPr>
              <a:t>Risk responses are identified and prioritized</a:t>
            </a:r>
            <a:endParaRPr/>
          </a:p>
          <a:p>
            <a:pPr marL="341313" lvl="0" indent="-341313" algn="l" rtl="0">
              <a:lnSpc>
                <a:spcPct val="90000"/>
              </a:lnSpc>
              <a:spcBef>
                <a:spcPts val="0"/>
              </a:spcBef>
              <a:spcAft>
                <a:spcPts val="0"/>
              </a:spcAft>
              <a:buClr>
                <a:srgbClr val="00B050"/>
              </a:buClr>
              <a:buSzPts val="1600"/>
              <a:buFont typeface="Calibri"/>
              <a:buAutoNum type="arabicPeriod"/>
            </a:pPr>
            <a:r>
              <a:rPr lang="en-US" sz="1600">
                <a:solidFill>
                  <a:srgbClr val="00B050"/>
                </a:solidFill>
                <a:latin typeface="Arial"/>
                <a:ea typeface="Arial"/>
                <a:cs typeface="Arial"/>
                <a:sym typeface="Arial"/>
              </a:rPr>
              <a:t>Identify ID.RM-1: </a:t>
            </a:r>
            <a:r>
              <a:rPr lang="en-US" sz="1600">
                <a:latin typeface="Arial"/>
                <a:ea typeface="Arial"/>
                <a:cs typeface="Arial"/>
                <a:sym typeface="Arial"/>
              </a:rPr>
              <a:t>Risk management processes are established, managed, and agreed to by organizational stakeholders</a:t>
            </a:r>
            <a:endParaRPr/>
          </a:p>
          <a:p>
            <a:pPr marL="341313" lvl="0" indent="-341313" algn="l" rtl="0">
              <a:lnSpc>
                <a:spcPct val="90000"/>
              </a:lnSpc>
              <a:spcBef>
                <a:spcPts val="0"/>
              </a:spcBef>
              <a:spcAft>
                <a:spcPts val="0"/>
              </a:spcAft>
              <a:buClr>
                <a:srgbClr val="00B050"/>
              </a:buClr>
              <a:buSzPts val="1600"/>
              <a:buFont typeface="Calibri"/>
              <a:buAutoNum type="arabicPeriod"/>
            </a:pPr>
            <a:r>
              <a:rPr lang="en-US" sz="1600">
                <a:solidFill>
                  <a:srgbClr val="00B050"/>
                </a:solidFill>
                <a:latin typeface="Arial"/>
                <a:ea typeface="Arial"/>
                <a:cs typeface="Arial"/>
                <a:sym typeface="Arial"/>
              </a:rPr>
              <a:t>Identify ID.RM-2: </a:t>
            </a:r>
            <a:r>
              <a:rPr lang="en-US" sz="1600">
                <a:latin typeface="Arial"/>
                <a:ea typeface="Arial"/>
                <a:cs typeface="Arial"/>
                <a:sym typeface="Arial"/>
              </a:rPr>
              <a:t>Organizational risk tolerance is determined and clearly expressed</a:t>
            </a:r>
            <a:endParaRPr/>
          </a:p>
          <a:p>
            <a:pPr marL="341313" lvl="0" indent="-341313" algn="l" rtl="0">
              <a:lnSpc>
                <a:spcPct val="90000"/>
              </a:lnSpc>
              <a:spcBef>
                <a:spcPts val="0"/>
              </a:spcBef>
              <a:spcAft>
                <a:spcPts val="0"/>
              </a:spcAft>
              <a:buClr>
                <a:srgbClr val="00B050"/>
              </a:buClr>
              <a:buSzPts val="1600"/>
              <a:buFont typeface="Calibri"/>
              <a:buAutoNum type="arabicPeriod"/>
            </a:pPr>
            <a:r>
              <a:rPr lang="en-US" sz="1600">
                <a:solidFill>
                  <a:srgbClr val="00B050"/>
                </a:solidFill>
                <a:latin typeface="Arial"/>
                <a:ea typeface="Arial"/>
                <a:cs typeface="Arial"/>
                <a:sym typeface="Arial"/>
              </a:rPr>
              <a:t>Identify ID.RM-3: </a:t>
            </a:r>
            <a:r>
              <a:rPr lang="en-US" sz="1600">
                <a:latin typeface="Arial"/>
                <a:ea typeface="Arial"/>
                <a:cs typeface="Arial"/>
                <a:sym typeface="Arial"/>
              </a:rPr>
              <a:t>The organization’s determination of risk tolerance is informed by its role in critical infrastructure and sector specific risk analysis</a:t>
            </a:r>
            <a:endParaRPr/>
          </a:p>
          <a:p>
            <a:pPr marL="341313" lvl="0" indent="-341313" algn="l" rtl="0">
              <a:lnSpc>
                <a:spcPct val="90000"/>
              </a:lnSpc>
              <a:spcBef>
                <a:spcPts val="0"/>
              </a:spcBef>
              <a:spcAft>
                <a:spcPts val="0"/>
              </a:spcAft>
              <a:buClr>
                <a:srgbClr val="00B050"/>
              </a:buClr>
              <a:buSzPts val="1600"/>
              <a:buFont typeface="Calibri"/>
              <a:buAutoNum type="arabicPeriod"/>
            </a:pPr>
            <a:r>
              <a:rPr lang="en-US" sz="1600">
                <a:solidFill>
                  <a:srgbClr val="00B050"/>
                </a:solidFill>
                <a:latin typeface="Arial"/>
                <a:ea typeface="Arial"/>
                <a:cs typeface="Arial"/>
                <a:sym typeface="Arial"/>
              </a:rPr>
              <a:t>Identify ID.SC-1: </a:t>
            </a:r>
            <a:r>
              <a:rPr lang="en-US" sz="1600">
                <a:latin typeface="Arial"/>
                <a:ea typeface="Arial"/>
                <a:cs typeface="Arial"/>
                <a:sym typeface="Arial"/>
              </a:rPr>
              <a:t>Cyber supply chain risk management processes are identified, established, assessed, managed, and agreed to by organizational stakeholders</a:t>
            </a:r>
            <a:endParaRPr/>
          </a:p>
          <a:p>
            <a:pPr marL="341313" lvl="0" indent="-341313" algn="l" rtl="0">
              <a:lnSpc>
                <a:spcPct val="90000"/>
              </a:lnSpc>
              <a:spcBef>
                <a:spcPts val="0"/>
              </a:spcBef>
              <a:spcAft>
                <a:spcPts val="0"/>
              </a:spcAft>
              <a:buClr>
                <a:srgbClr val="00B050"/>
              </a:buClr>
              <a:buSzPts val="1600"/>
              <a:buFont typeface="Calibri"/>
              <a:buAutoNum type="arabicPeriod"/>
            </a:pPr>
            <a:r>
              <a:rPr lang="en-US" sz="1600">
                <a:solidFill>
                  <a:srgbClr val="00B050"/>
                </a:solidFill>
                <a:latin typeface="Arial"/>
                <a:ea typeface="Arial"/>
                <a:cs typeface="Arial"/>
                <a:sym typeface="Arial"/>
              </a:rPr>
              <a:t>Identify ID.SC-2: </a:t>
            </a:r>
            <a:r>
              <a:rPr lang="en-US" sz="1600">
                <a:latin typeface="Arial"/>
                <a:ea typeface="Arial"/>
                <a:cs typeface="Arial"/>
                <a:sym typeface="Arial"/>
              </a:rPr>
              <a:t>Suppliers and third-party partners of information systems, components, and services are identified, prioritized, and assessed using a cyber supply chain risk assessment process </a:t>
            </a:r>
            <a:endParaRPr/>
          </a:p>
          <a:p>
            <a:pPr marL="341313" lvl="0" indent="-341313" algn="l" rtl="0">
              <a:lnSpc>
                <a:spcPct val="90000"/>
              </a:lnSpc>
              <a:spcBef>
                <a:spcPts val="0"/>
              </a:spcBef>
              <a:spcAft>
                <a:spcPts val="0"/>
              </a:spcAft>
              <a:buClr>
                <a:srgbClr val="00B050"/>
              </a:buClr>
              <a:buSzPts val="1600"/>
              <a:buFont typeface="Calibri"/>
              <a:buAutoNum type="arabicPeriod"/>
            </a:pPr>
            <a:r>
              <a:rPr lang="en-US" sz="1600">
                <a:solidFill>
                  <a:srgbClr val="00B050"/>
                </a:solidFill>
                <a:latin typeface="Arial"/>
                <a:ea typeface="Arial"/>
                <a:cs typeface="Arial"/>
                <a:sym typeface="Arial"/>
              </a:rPr>
              <a:t>Identify ID.SC-3: </a:t>
            </a:r>
            <a:r>
              <a:rPr lang="en-US" sz="1600">
                <a:latin typeface="Arial"/>
                <a:ea typeface="Arial"/>
                <a:cs typeface="Arial"/>
                <a:sym typeface="Arial"/>
              </a:rPr>
              <a:t>Contracts with suppliers and third-party partners are used to implement appropriate measures designed to meet the objectives of an organization’s cybersecurity program and Cyber Supply Chain Risk Management Plan.</a:t>
            </a:r>
            <a:endParaRPr/>
          </a:p>
          <a:p>
            <a:pPr marL="628650" lvl="0" indent="-298450" algn="l" rtl="0">
              <a:lnSpc>
                <a:spcPct val="90000"/>
              </a:lnSpc>
              <a:spcBef>
                <a:spcPts val="0"/>
              </a:spcBef>
              <a:spcAft>
                <a:spcPts val="0"/>
              </a:spcAft>
              <a:buClr>
                <a:schemeClr val="dk1"/>
              </a:buClr>
              <a:buSzPts val="1600"/>
              <a:buFont typeface="Calibri"/>
              <a:buNone/>
            </a:pPr>
            <a:endParaRPr sz="1600" b="0" i="0" u="none" strike="noStrike">
              <a:solidFill>
                <a:srgbClr val="00B050"/>
              </a:solidFill>
              <a:latin typeface="Arial"/>
              <a:ea typeface="Arial"/>
              <a:cs typeface="Arial"/>
              <a:sym typeface="Arial"/>
            </a:endParaRPr>
          </a:p>
          <a:p>
            <a:pPr marL="0" lvl="0" indent="0" algn="l" rtl="0">
              <a:lnSpc>
                <a:spcPct val="90000"/>
              </a:lnSpc>
              <a:spcBef>
                <a:spcPts val="1000"/>
              </a:spcBef>
              <a:spcAft>
                <a:spcPts val="0"/>
              </a:spcAft>
              <a:buClr>
                <a:schemeClr val="dk1"/>
              </a:buClr>
              <a:buSzPts val="1800"/>
              <a:buNone/>
            </a:pPr>
            <a:endParaRPr sz="1800" b="0" i="0" u="none" strike="noStrike">
              <a:solidFill>
                <a:srgbClr val="000000"/>
              </a:solidFill>
              <a:latin typeface="Arial"/>
              <a:ea typeface="Arial"/>
              <a:cs typeface="Arial"/>
              <a:sym typeface="Arial"/>
            </a:endParaRPr>
          </a:p>
          <a:p>
            <a:pPr marL="0" lvl="0" indent="0" algn="l" rtl="0">
              <a:lnSpc>
                <a:spcPct val="90000"/>
              </a:lnSpc>
              <a:spcBef>
                <a:spcPts val="1000"/>
              </a:spcBef>
              <a:spcAft>
                <a:spcPts val="0"/>
              </a:spcAft>
              <a:buClr>
                <a:schemeClr val="dk1"/>
              </a:buClr>
              <a:buSzPts val="2800"/>
              <a:buNone/>
            </a:pPr>
            <a:endParaRPr/>
          </a:p>
        </p:txBody>
      </p:sp>
      <p:pic>
        <p:nvPicPr>
          <p:cNvPr id="2" name="Google Shape;103;p2" descr="Logo&#10;&#10;Description automatically generated">
            <a:extLst>
              <a:ext uri="{FF2B5EF4-FFF2-40B4-BE49-F238E27FC236}">
                <a16:creationId xmlns:a16="http://schemas.microsoft.com/office/drawing/2014/main" id="{796B1001-6C3F-DB8C-3042-B107FA8E00EA}"/>
              </a:ext>
            </a:extLst>
          </p:cNvPr>
          <p:cNvPicPr preferRelativeResize="0"/>
          <p:nvPr/>
        </p:nvPicPr>
        <p:blipFill rotWithShape="1">
          <a:blip r:embed="rId4">
            <a:alphaModFix/>
          </a:blip>
          <a:srcRect/>
          <a:stretch/>
        </p:blipFill>
        <p:spPr>
          <a:xfrm>
            <a:off x="859183" y="6176963"/>
            <a:ext cx="588617" cy="573747"/>
          </a:xfrm>
          <a:prstGeom prst="rect">
            <a:avLst/>
          </a:prstGeom>
          <a:noFill/>
          <a:ln>
            <a:noFill/>
          </a:ln>
        </p:spPr>
      </p:pic>
      <p:sp>
        <p:nvSpPr>
          <p:cNvPr id="3" name="Google Shape;104;p2">
            <a:extLst>
              <a:ext uri="{FF2B5EF4-FFF2-40B4-BE49-F238E27FC236}">
                <a16:creationId xmlns:a16="http://schemas.microsoft.com/office/drawing/2014/main" id="{EC0D5BD4-6D2B-B722-FDB0-F51CE63E78A2}"/>
              </a:ext>
            </a:extLst>
          </p:cNvPr>
          <p:cNvSpPr txBox="1"/>
          <p:nvPr/>
        </p:nvSpPr>
        <p:spPr>
          <a:xfrm>
            <a:off x="1513114" y="6121299"/>
            <a:ext cx="2435988" cy="6463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dirty="0">
                <a:solidFill>
                  <a:schemeClr val="dk1"/>
                </a:solidFill>
                <a:latin typeface="Calibri"/>
                <a:ea typeface="Calibri"/>
                <a:cs typeface="Calibri"/>
                <a:sym typeface="Calibri"/>
              </a:rPr>
              <a:t>The Ohio Cyber Reserve (OhCR)</a:t>
            </a:r>
            <a:endParaRPr dirty="0"/>
          </a:p>
          <a:p>
            <a:pPr marL="0" marR="0" lvl="0" indent="0" algn="l" rtl="0">
              <a:spcBef>
                <a:spcPts val="0"/>
              </a:spcBef>
              <a:spcAft>
                <a:spcPts val="0"/>
              </a:spcAft>
              <a:buNone/>
            </a:pPr>
            <a:r>
              <a:rPr lang="en-US" sz="1200" dirty="0">
                <a:solidFill>
                  <a:schemeClr val="dk1"/>
                </a:solidFill>
                <a:latin typeface="Calibri"/>
                <a:ea typeface="Calibri"/>
                <a:cs typeface="Calibri"/>
                <a:sym typeface="Calibri"/>
              </a:rPr>
              <a:t>October 23, 2023</a:t>
            </a:r>
            <a:endParaRPr lang="en-US" sz="1200" dirty="0"/>
          </a:p>
          <a:p>
            <a:pPr marL="0" marR="0" lvl="0" indent="0" algn="l" rtl="0">
              <a:spcBef>
                <a:spcPts val="0"/>
              </a:spcBef>
              <a:spcAft>
                <a:spcPts val="0"/>
              </a:spcAft>
              <a:buNone/>
            </a:pPr>
            <a:r>
              <a:rPr lang="en-US" sz="1200" b="0" i="0" dirty="0">
                <a:solidFill>
                  <a:schemeClr val="dk1"/>
                </a:solidFill>
                <a:latin typeface="Calibri"/>
                <a:ea typeface="Calibri"/>
                <a:cs typeface="Calibri"/>
                <a:sym typeface="Calibri"/>
              </a:rPr>
              <a:t>‘Building a More Cyber Secure Ohio’</a:t>
            </a:r>
            <a:endParaRP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18" name="Google Shape;118;p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4400"/>
              <a:buFont typeface="Calibri"/>
              <a:buNone/>
            </a:pPr>
            <a:r>
              <a:rPr lang="en-US" b="0" i="0" u="none" strike="noStrike">
                <a:latin typeface="Calibri"/>
                <a:ea typeface="Calibri"/>
                <a:cs typeface="Calibri"/>
                <a:sym typeface="Calibri"/>
              </a:rPr>
              <a:t>Risk </a:t>
            </a:r>
            <a:r>
              <a:rPr lang="en-US">
                <a:latin typeface="Calibri"/>
                <a:ea typeface="Calibri"/>
                <a:cs typeface="Calibri"/>
                <a:sym typeface="Calibri"/>
              </a:rPr>
              <a:t>Management </a:t>
            </a:r>
            <a:r>
              <a:rPr lang="en-US" b="0" i="0" u="none" strike="noStrike">
                <a:latin typeface="Calibri"/>
                <a:ea typeface="Calibri"/>
                <a:cs typeface="Calibri"/>
                <a:sym typeface="Calibri"/>
              </a:rPr>
              <a:t>Ground Rules</a:t>
            </a:r>
            <a:endParaRPr b="1" i="0" u="none" strike="noStrike">
              <a:latin typeface="Times New Roman"/>
              <a:ea typeface="Times New Roman"/>
              <a:cs typeface="Times New Roman"/>
              <a:sym typeface="Times New Roman"/>
            </a:endParaRPr>
          </a:p>
        </p:txBody>
      </p:sp>
      <p:sp>
        <p:nvSpPr>
          <p:cNvPr id="119" name="Google Shape;119;p4"/>
          <p:cNvSpPr txBox="1">
            <a:spLocks noGrp="1"/>
          </p:cNvSpPr>
          <p:nvPr>
            <p:ph type="body" idx="1"/>
          </p:nvPr>
        </p:nvSpPr>
        <p:spPr>
          <a:xfrm>
            <a:off x="838199" y="1825625"/>
            <a:ext cx="8072439" cy="4166961"/>
          </a:xfrm>
          <a:prstGeom prst="rect">
            <a:avLst/>
          </a:prstGeom>
          <a:noFill/>
          <a:ln>
            <a:noFill/>
          </a:ln>
        </p:spPr>
        <p:txBody>
          <a:bodyPr spcFirstLastPara="1" wrap="square" lIns="91425" tIns="45700" rIns="91425" bIns="45700" anchor="t" anchorCtr="0">
            <a:normAutofit/>
          </a:bodyPr>
          <a:lstStyle/>
          <a:p>
            <a:pPr marL="342900" lvl="0" indent="-342900" algn="l" rtl="0">
              <a:lnSpc>
                <a:spcPct val="90000"/>
              </a:lnSpc>
              <a:spcBef>
                <a:spcPts val="0"/>
              </a:spcBef>
              <a:spcAft>
                <a:spcPts val="0"/>
              </a:spcAft>
              <a:buClr>
                <a:schemeClr val="dk1"/>
              </a:buClr>
              <a:buSzPts val="1800"/>
              <a:buAutoNum type="arabicPeriod"/>
            </a:pPr>
            <a:r>
              <a:rPr lang="en-US" sz="1800"/>
              <a:t>In this exercise, try to bring your real-life experiences to the forefront.</a:t>
            </a:r>
            <a:endParaRPr/>
          </a:p>
          <a:p>
            <a:pPr marL="342900" lvl="0" indent="-342900" algn="l" rtl="0">
              <a:lnSpc>
                <a:spcPct val="90000"/>
              </a:lnSpc>
              <a:spcBef>
                <a:spcPts val="300"/>
              </a:spcBef>
              <a:spcAft>
                <a:spcPts val="0"/>
              </a:spcAft>
              <a:buClr>
                <a:schemeClr val="dk1"/>
              </a:buClr>
              <a:buSzPts val="1800"/>
              <a:buFont typeface="Calibri"/>
              <a:buAutoNum type="arabicPeriod"/>
            </a:pPr>
            <a:r>
              <a:rPr lang="en-US" sz="1800"/>
              <a:t>Work with your team of 6 and Risk Assessment SME.</a:t>
            </a:r>
            <a:endParaRPr sz="1800"/>
          </a:p>
          <a:p>
            <a:pPr marL="342900" lvl="0" indent="-342900" algn="l" rtl="0">
              <a:lnSpc>
                <a:spcPct val="90000"/>
              </a:lnSpc>
              <a:spcBef>
                <a:spcPts val="300"/>
              </a:spcBef>
              <a:spcAft>
                <a:spcPts val="0"/>
              </a:spcAft>
              <a:buClr>
                <a:schemeClr val="dk1"/>
              </a:buClr>
              <a:buSzPts val="1800"/>
              <a:buFont typeface="Calibri"/>
              <a:buAutoNum type="arabicPeriod"/>
            </a:pPr>
            <a:r>
              <a:rPr lang="en-US" sz="1800"/>
              <a:t>Take notes. Share your ideas. The goal is to identify the threats and determine likelihood, impact and risk.</a:t>
            </a:r>
            <a:endParaRPr/>
          </a:p>
          <a:p>
            <a:pPr marL="342900" lvl="0" indent="-342900" algn="l" rtl="0">
              <a:lnSpc>
                <a:spcPct val="90000"/>
              </a:lnSpc>
              <a:spcBef>
                <a:spcPts val="300"/>
              </a:spcBef>
              <a:spcAft>
                <a:spcPts val="0"/>
              </a:spcAft>
              <a:buClr>
                <a:schemeClr val="dk1"/>
              </a:buClr>
              <a:buSzPts val="1800"/>
              <a:buFont typeface="Calibri"/>
              <a:buAutoNum type="arabicPeriod"/>
            </a:pPr>
            <a:r>
              <a:rPr lang="en-US" sz="1800"/>
              <a:t>Repeat the likelihood, impact and risk for each mitigation.</a:t>
            </a:r>
            <a:endParaRPr/>
          </a:p>
          <a:p>
            <a:pPr marL="342900" lvl="0" indent="-342900" algn="l" rtl="0">
              <a:lnSpc>
                <a:spcPct val="90000"/>
              </a:lnSpc>
              <a:spcBef>
                <a:spcPts val="300"/>
              </a:spcBef>
              <a:spcAft>
                <a:spcPts val="0"/>
              </a:spcAft>
              <a:buClr>
                <a:schemeClr val="dk1"/>
              </a:buClr>
              <a:buSzPts val="1800"/>
              <a:buFont typeface="Calibri"/>
              <a:buAutoNum type="arabicPeriod"/>
            </a:pPr>
            <a:r>
              <a:rPr lang="en-US" sz="1800"/>
              <a:t>This is a team exercise, so it is a ‘Safe Zone’ to test ideas.</a:t>
            </a:r>
            <a:endParaRPr/>
          </a:p>
          <a:p>
            <a:pPr marL="342900" lvl="0" indent="-342900" algn="l" rtl="0">
              <a:lnSpc>
                <a:spcPct val="90000"/>
              </a:lnSpc>
              <a:spcBef>
                <a:spcPts val="300"/>
              </a:spcBef>
              <a:spcAft>
                <a:spcPts val="0"/>
              </a:spcAft>
              <a:buClr>
                <a:schemeClr val="dk1"/>
              </a:buClr>
              <a:buSzPts val="1800"/>
              <a:buFont typeface="Calibri"/>
              <a:buAutoNum type="arabicPeriod"/>
            </a:pPr>
            <a:r>
              <a:rPr lang="en-US" sz="1800"/>
              <a:t>In each Risk Management exercise, you and your team will get stronger.</a:t>
            </a:r>
            <a:endParaRPr/>
          </a:p>
          <a:p>
            <a:pPr marL="0" lvl="0" indent="0" algn="l" rtl="0">
              <a:lnSpc>
                <a:spcPct val="90000"/>
              </a:lnSpc>
              <a:spcBef>
                <a:spcPts val="1300"/>
              </a:spcBef>
              <a:spcAft>
                <a:spcPts val="0"/>
              </a:spcAft>
              <a:buClr>
                <a:schemeClr val="dk1"/>
              </a:buClr>
              <a:buSzPts val="2800"/>
              <a:buNone/>
            </a:pPr>
            <a:endParaRPr>
              <a:latin typeface="Calibri"/>
              <a:ea typeface="Calibri"/>
              <a:cs typeface="Calibri"/>
              <a:sym typeface="Calibri"/>
            </a:endParaRPr>
          </a:p>
        </p:txBody>
      </p:sp>
      <p:pic>
        <p:nvPicPr>
          <p:cNvPr id="2" name="Google Shape;103;p2" descr="Logo&#10;&#10;Description automatically generated">
            <a:extLst>
              <a:ext uri="{FF2B5EF4-FFF2-40B4-BE49-F238E27FC236}">
                <a16:creationId xmlns:a16="http://schemas.microsoft.com/office/drawing/2014/main" id="{C1C880D1-445D-FF2C-56C2-2408B66C618E}"/>
              </a:ext>
            </a:extLst>
          </p:cNvPr>
          <p:cNvPicPr preferRelativeResize="0"/>
          <p:nvPr/>
        </p:nvPicPr>
        <p:blipFill rotWithShape="1">
          <a:blip r:embed="rId3">
            <a:alphaModFix/>
          </a:blip>
          <a:srcRect/>
          <a:stretch/>
        </p:blipFill>
        <p:spPr>
          <a:xfrm>
            <a:off x="859183" y="6181801"/>
            <a:ext cx="588617" cy="573747"/>
          </a:xfrm>
          <a:prstGeom prst="rect">
            <a:avLst/>
          </a:prstGeom>
          <a:noFill/>
          <a:ln>
            <a:noFill/>
          </a:ln>
        </p:spPr>
      </p:pic>
      <p:sp>
        <p:nvSpPr>
          <p:cNvPr id="3" name="Google Shape;104;p2">
            <a:extLst>
              <a:ext uri="{FF2B5EF4-FFF2-40B4-BE49-F238E27FC236}">
                <a16:creationId xmlns:a16="http://schemas.microsoft.com/office/drawing/2014/main" id="{21D5064E-C633-3E84-807B-29E18FAE444D}"/>
              </a:ext>
            </a:extLst>
          </p:cNvPr>
          <p:cNvSpPr txBox="1"/>
          <p:nvPr/>
        </p:nvSpPr>
        <p:spPr>
          <a:xfrm>
            <a:off x="1513114" y="6126137"/>
            <a:ext cx="2435988" cy="6463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dirty="0">
                <a:solidFill>
                  <a:schemeClr val="dk1"/>
                </a:solidFill>
                <a:latin typeface="Calibri"/>
                <a:ea typeface="Calibri"/>
                <a:cs typeface="Calibri"/>
                <a:sym typeface="Calibri"/>
              </a:rPr>
              <a:t>The Ohio Cyber Reserve (OhCR)</a:t>
            </a:r>
            <a:endParaRPr dirty="0"/>
          </a:p>
          <a:p>
            <a:pPr marL="0" marR="0" lvl="0" indent="0" algn="l" rtl="0">
              <a:spcBef>
                <a:spcPts val="0"/>
              </a:spcBef>
              <a:spcAft>
                <a:spcPts val="0"/>
              </a:spcAft>
              <a:buNone/>
            </a:pPr>
            <a:r>
              <a:rPr lang="en-US" sz="1200" dirty="0">
                <a:solidFill>
                  <a:schemeClr val="dk1"/>
                </a:solidFill>
                <a:latin typeface="Calibri"/>
                <a:ea typeface="Calibri"/>
                <a:cs typeface="Calibri"/>
                <a:sym typeface="Calibri"/>
              </a:rPr>
              <a:t>October 23, 2023</a:t>
            </a:r>
            <a:endParaRPr lang="en-US" sz="1200" dirty="0"/>
          </a:p>
          <a:p>
            <a:pPr marL="0" marR="0" lvl="0" indent="0" algn="l" rtl="0">
              <a:spcBef>
                <a:spcPts val="0"/>
              </a:spcBef>
              <a:spcAft>
                <a:spcPts val="0"/>
              </a:spcAft>
              <a:buNone/>
            </a:pPr>
            <a:r>
              <a:rPr lang="en-US" sz="1200" b="0" i="0" dirty="0">
                <a:solidFill>
                  <a:schemeClr val="dk1"/>
                </a:solidFill>
                <a:latin typeface="Calibri"/>
                <a:ea typeface="Calibri"/>
                <a:cs typeface="Calibri"/>
                <a:sym typeface="Calibri"/>
              </a:rPr>
              <a:t>‘Building a More Cyber Secure Ohio’</a:t>
            </a:r>
            <a:endParaRPr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p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4400"/>
              <a:buFont typeface="Calibri"/>
              <a:buNone/>
            </a:pPr>
            <a:r>
              <a:rPr lang="en-US" b="0" i="0" u="none" strike="noStrike">
                <a:latin typeface="Calibri"/>
                <a:ea typeface="Calibri"/>
                <a:cs typeface="Calibri"/>
                <a:sym typeface="Calibri"/>
              </a:rPr>
              <a:t>Risk Management Process and Approval</a:t>
            </a:r>
            <a:endParaRPr b="1" i="0" u="none" strike="noStrike">
              <a:latin typeface="Times New Roman"/>
              <a:ea typeface="Times New Roman"/>
              <a:cs typeface="Times New Roman"/>
              <a:sym typeface="Times New Roman"/>
            </a:endParaRPr>
          </a:p>
        </p:txBody>
      </p:sp>
      <p:pic>
        <p:nvPicPr>
          <p:cNvPr id="128" name="Google Shape;128;p5" descr="Logo&#10;&#10;Description automatically generated"/>
          <p:cNvPicPr preferRelativeResize="0"/>
          <p:nvPr/>
        </p:nvPicPr>
        <p:blipFill rotWithShape="1">
          <a:blip r:embed="rId3">
            <a:alphaModFix/>
          </a:blip>
          <a:srcRect/>
          <a:stretch/>
        </p:blipFill>
        <p:spPr>
          <a:xfrm>
            <a:off x="859183" y="6176963"/>
            <a:ext cx="588617" cy="573747"/>
          </a:xfrm>
          <a:prstGeom prst="rect">
            <a:avLst/>
          </a:prstGeom>
          <a:noFill/>
          <a:ln>
            <a:noFill/>
          </a:ln>
        </p:spPr>
      </p:pic>
      <p:sp>
        <p:nvSpPr>
          <p:cNvPr id="129" name="Google Shape;129;p5"/>
          <p:cNvSpPr txBox="1"/>
          <p:nvPr/>
        </p:nvSpPr>
        <p:spPr>
          <a:xfrm>
            <a:off x="1513114" y="6121299"/>
            <a:ext cx="2436000" cy="6465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dirty="0">
                <a:solidFill>
                  <a:schemeClr val="dk1"/>
                </a:solidFill>
                <a:latin typeface="Calibri"/>
                <a:ea typeface="Calibri"/>
                <a:cs typeface="Calibri"/>
                <a:sym typeface="Calibri"/>
              </a:rPr>
              <a:t>The Ohio Cyber Reserve (OhCR)</a:t>
            </a:r>
            <a:endParaRPr dirty="0"/>
          </a:p>
          <a:p>
            <a:pPr marL="0" marR="0" lvl="0" indent="0" algn="l" rtl="0">
              <a:spcBef>
                <a:spcPts val="0"/>
              </a:spcBef>
              <a:spcAft>
                <a:spcPts val="0"/>
              </a:spcAft>
              <a:buNone/>
            </a:pPr>
            <a:r>
              <a:rPr lang="en-US" sz="1200" dirty="0">
                <a:solidFill>
                  <a:schemeClr val="dk1"/>
                </a:solidFill>
                <a:latin typeface="Calibri"/>
                <a:ea typeface="Calibri"/>
                <a:cs typeface="Calibri"/>
                <a:sym typeface="Calibri"/>
              </a:rPr>
              <a:t>October 23, 2023</a:t>
            </a:r>
            <a:endParaRPr dirty="0"/>
          </a:p>
          <a:p>
            <a:pPr marL="0" marR="0" lvl="0" indent="0" algn="l" rtl="0">
              <a:spcBef>
                <a:spcPts val="0"/>
              </a:spcBef>
              <a:spcAft>
                <a:spcPts val="0"/>
              </a:spcAft>
              <a:buNone/>
            </a:pPr>
            <a:r>
              <a:rPr lang="en-US" sz="1200" b="0" i="0" dirty="0">
                <a:solidFill>
                  <a:schemeClr val="dk1"/>
                </a:solidFill>
                <a:latin typeface="Calibri"/>
                <a:ea typeface="Calibri"/>
                <a:cs typeface="Calibri"/>
                <a:sym typeface="Calibri"/>
              </a:rPr>
              <a:t>‘Building a More Cyber Secure Ohio’</a:t>
            </a:r>
            <a:endParaRPr dirty="0"/>
          </a:p>
        </p:txBody>
      </p:sp>
      <p:sp>
        <p:nvSpPr>
          <p:cNvPr id="130" name="Google Shape;130;p5"/>
          <p:cNvSpPr txBox="1">
            <a:spLocks noGrp="1"/>
          </p:cNvSpPr>
          <p:nvPr>
            <p:ph type="body" idx="1"/>
          </p:nvPr>
        </p:nvSpPr>
        <p:spPr>
          <a:xfrm>
            <a:off x="838201" y="1825625"/>
            <a:ext cx="3839632" cy="4197804"/>
          </a:xfrm>
          <a:prstGeom prst="rect">
            <a:avLst/>
          </a:prstGeom>
          <a:noFill/>
          <a:ln>
            <a:noFill/>
          </a:ln>
        </p:spPr>
        <p:txBody>
          <a:bodyPr spcFirstLastPara="1" wrap="square" lIns="91425" tIns="45700" rIns="91425" bIns="45700" anchor="t" anchorCtr="0">
            <a:normAutofit/>
          </a:bodyPr>
          <a:lstStyle/>
          <a:p>
            <a:pPr marL="342900" lvl="0" indent="-342900" algn="l" rtl="0">
              <a:lnSpc>
                <a:spcPct val="90000"/>
              </a:lnSpc>
              <a:spcBef>
                <a:spcPts val="0"/>
              </a:spcBef>
              <a:spcAft>
                <a:spcPts val="0"/>
              </a:spcAft>
              <a:buClr>
                <a:schemeClr val="dk1"/>
              </a:buClr>
              <a:buSzPts val="1800"/>
              <a:buFont typeface="Calibri"/>
              <a:buAutoNum type="arabicPeriod"/>
            </a:pPr>
            <a:r>
              <a:rPr lang="en-US" sz="1800"/>
              <a:t>Risk Assessment is typically done by the Chief Technology Director. </a:t>
            </a:r>
            <a:endParaRPr/>
          </a:p>
          <a:p>
            <a:pPr marL="342900" lvl="0" indent="-342900" algn="l" rtl="0">
              <a:lnSpc>
                <a:spcPct val="90000"/>
              </a:lnSpc>
              <a:spcBef>
                <a:spcPts val="1000"/>
              </a:spcBef>
              <a:spcAft>
                <a:spcPts val="0"/>
              </a:spcAft>
              <a:buClr>
                <a:schemeClr val="dk1"/>
              </a:buClr>
              <a:buSzPts val="1800"/>
              <a:buFont typeface="Calibri"/>
              <a:buAutoNum type="arabicPeriod"/>
            </a:pPr>
            <a:r>
              <a:rPr lang="en-US" sz="1800"/>
              <a:t>Done with the Security Liaisons such IT team members and key staff members.</a:t>
            </a:r>
            <a:endParaRPr/>
          </a:p>
          <a:p>
            <a:pPr marL="342900" lvl="0" indent="-342900" algn="l" rtl="0">
              <a:lnSpc>
                <a:spcPct val="90000"/>
              </a:lnSpc>
              <a:spcBef>
                <a:spcPts val="1000"/>
              </a:spcBef>
              <a:spcAft>
                <a:spcPts val="0"/>
              </a:spcAft>
              <a:buClr>
                <a:schemeClr val="dk1"/>
              </a:buClr>
              <a:buSzPts val="1800"/>
              <a:buFont typeface="Calibri"/>
              <a:buAutoNum type="arabicPeriod"/>
            </a:pPr>
            <a:r>
              <a:rPr lang="en-US" sz="1800"/>
              <a:t>Reviewed with the organization's Risk Officer.</a:t>
            </a:r>
            <a:endParaRPr/>
          </a:p>
          <a:p>
            <a:pPr marL="342900" lvl="0" indent="-342900" algn="l" rtl="0">
              <a:lnSpc>
                <a:spcPct val="90000"/>
              </a:lnSpc>
              <a:spcBef>
                <a:spcPts val="1000"/>
              </a:spcBef>
              <a:spcAft>
                <a:spcPts val="0"/>
              </a:spcAft>
              <a:buClr>
                <a:schemeClr val="dk1"/>
              </a:buClr>
              <a:buSzPts val="1800"/>
              <a:buFont typeface="Calibri"/>
              <a:buAutoNum type="arabicPeriod"/>
            </a:pPr>
            <a:r>
              <a:rPr lang="en-US" sz="1800"/>
              <a:t>Approved by the Senior Management team.</a:t>
            </a:r>
            <a:endParaRPr/>
          </a:p>
          <a:p>
            <a:pPr marL="342900" lvl="0" indent="-228600" algn="l" rtl="0">
              <a:lnSpc>
                <a:spcPct val="90000"/>
              </a:lnSpc>
              <a:spcBef>
                <a:spcPts val="1000"/>
              </a:spcBef>
              <a:spcAft>
                <a:spcPts val="0"/>
              </a:spcAft>
              <a:buClr>
                <a:schemeClr val="dk1"/>
              </a:buClr>
              <a:buSzPts val="1800"/>
              <a:buFont typeface="Calibri"/>
              <a:buNone/>
            </a:pPr>
            <a:endParaRPr sz="1800" b="1"/>
          </a:p>
          <a:p>
            <a:pPr marL="342900" lvl="0" indent="-171450" algn="l" rtl="0">
              <a:lnSpc>
                <a:spcPct val="90000"/>
              </a:lnSpc>
              <a:spcBef>
                <a:spcPts val="1000"/>
              </a:spcBef>
              <a:spcAft>
                <a:spcPts val="0"/>
              </a:spcAft>
              <a:buClr>
                <a:schemeClr val="dk1"/>
              </a:buClr>
              <a:buSzPts val="2700"/>
              <a:buFont typeface="Calibri"/>
              <a:buNone/>
            </a:pPr>
            <a:endParaRPr sz="2700"/>
          </a:p>
        </p:txBody>
      </p:sp>
      <p:graphicFrame>
        <p:nvGraphicFramePr>
          <p:cNvPr id="131" name="Google Shape;131;p5"/>
          <p:cNvGraphicFramePr/>
          <p:nvPr/>
        </p:nvGraphicFramePr>
        <p:xfrm>
          <a:off x="4902200" y="1825625"/>
          <a:ext cx="6451600" cy="3685697"/>
        </p:xfrm>
        <a:graphic>
          <a:graphicData uri="http://schemas.openxmlformats.org/drawingml/2006/table">
            <a:tbl>
              <a:tblPr firstRow="1" firstCol="1" bandRow="1">
                <a:noFill/>
                <a:tableStyleId>{CA12496C-F7FA-4DB4-93D4-CEDAD1B569C5}</a:tableStyleId>
              </a:tblPr>
              <a:tblGrid>
                <a:gridCol w="1206275">
                  <a:extLst>
                    <a:ext uri="{9D8B030D-6E8A-4147-A177-3AD203B41FA5}">
                      <a16:colId xmlns:a16="http://schemas.microsoft.com/office/drawing/2014/main" val="20000"/>
                    </a:ext>
                  </a:extLst>
                </a:gridCol>
                <a:gridCol w="5245325">
                  <a:extLst>
                    <a:ext uri="{9D8B030D-6E8A-4147-A177-3AD203B41FA5}">
                      <a16:colId xmlns:a16="http://schemas.microsoft.com/office/drawing/2014/main" val="20001"/>
                    </a:ext>
                  </a:extLst>
                </a:gridCol>
              </a:tblGrid>
              <a:tr h="152400">
                <a:tc>
                  <a:txBody>
                    <a:bodyPr/>
                    <a:lstStyle/>
                    <a:p>
                      <a:pPr marL="8890" marR="0" lvl="0" indent="0" algn="l" rtl="0">
                        <a:lnSpc>
                          <a:spcPct val="102000"/>
                        </a:lnSpc>
                        <a:spcBef>
                          <a:spcPts val="0"/>
                        </a:spcBef>
                        <a:spcAft>
                          <a:spcPts val="0"/>
                        </a:spcAft>
                        <a:buNone/>
                      </a:pPr>
                      <a:r>
                        <a:rPr lang="en-US" sz="1200"/>
                        <a:t>Role  </a:t>
                      </a:r>
                      <a:endParaRPr sz="1100">
                        <a:solidFill>
                          <a:srgbClr val="000000"/>
                        </a:solidFill>
                        <a:latin typeface="Calibri"/>
                        <a:ea typeface="Calibri"/>
                        <a:cs typeface="Calibri"/>
                        <a:sym typeface="Calibri"/>
                      </a:endParaRPr>
                    </a:p>
                  </a:txBody>
                  <a:tcPr marL="56525" marR="73025" marT="29850" marB="0"/>
                </a:tc>
                <a:tc>
                  <a:txBody>
                    <a:bodyPr/>
                    <a:lstStyle/>
                    <a:p>
                      <a:pPr marL="8890" marR="0" lvl="0" indent="0" algn="l" rtl="0">
                        <a:lnSpc>
                          <a:spcPct val="102000"/>
                        </a:lnSpc>
                        <a:spcBef>
                          <a:spcPts val="0"/>
                        </a:spcBef>
                        <a:spcAft>
                          <a:spcPts val="0"/>
                        </a:spcAft>
                        <a:buNone/>
                      </a:pPr>
                      <a:r>
                        <a:rPr lang="en-US" sz="1200"/>
                        <a:t>Definition  </a:t>
                      </a:r>
                      <a:endParaRPr sz="1100">
                        <a:solidFill>
                          <a:srgbClr val="000000"/>
                        </a:solidFill>
                        <a:latin typeface="Calibri"/>
                        <a:ea typeface="Calibri"/>
                        <a:cs typeface="Calibri"/>
                        <a:sym typeface="Calibri"/>
                      </a:endParaRPr>
                    </a:p>
                  </a:txBody>
                  <a:tcPr marL="56525" marR="73025" marT="29850" marB="0"/>
                </a:tc>
                <a:extLst>
                  <a:ext uri="{0D108BD9-81ED-4DB2-BD59-A6C34878D82A}">
                    <a16:rowId xmlns:a16="http://schemas.microsoft.com/office/drawing/2014/main" val="10000"/>
                  </a:ext>
                </a:extLst>
              </a:tr>
              <a:tr h="936000">
                <a:tc>
                  <a:txBody>
                    <a:bodyPr/>
                    <a:lstStyle/>
                    <a:p>
                      <a:pPr marL="8890" marR="0" lvl="0" indent="0" algn="l" rtl="0">
                        <a:lnSpc>
                          <a:spcPct val="102000"/>
                        </a:lnSpc>
                        <a:spcBef>
                          <a:spcPts val="0"/>
                        </a:spcBef>
                        <a:spcAft>
                          <a:spcPts val="0"/>
                        </a:spcAft>
                        <a:buNone/>
                      </a:pPr>
                      <a:r>
                        <a:rPr lang="en-US" sz="1200"/>
                        <a:t>Senior </a:t>
                      </a:r>
                      <a:endParaRPr sz="1100"/>
                    </a:p>
                    <a:p>
                      <a:pPr marL="12065" marR="0" lvl="0" indent="0" algn="l" rtl="0">
                        <a:lnSpc>
                          <a:spcPct val="102000"/>
                        </a:lnSpc>
                        <a:spcBef>
                          <a:spcPts val="0"/>
                        </a:spcBef>
                        <a:spcAft>
                          <a:spcPts val="0"/>
                        </a:spcAft>
                        <a:buNone/>
                      </a:pPr>
                      <a:r>
                        <a:rPr lang="en-US" sz="1200"/>
                        <a:t>Management </a:t>
                      </a:r>
                      <a:endParaRPr sz="1100">
                        <a:solidFill>
                          <a:srgbClr val="000000"/>
                        </a:solidFill>
                        <a:latin typeface="Calibri"/>
                        <a:ea typeface="Calibri"/>
                        <a:cs typeface="Calibri"/>
                        <a:sym typeface="Calibri"/>
                      </a:endParaRPr>
                    </a:p>
                  </a:txBody>
                  <a:tcPr marL="56525" marR="73025" marT="29850" marB="0"/>
                </a:tc>
                <a:tc>
                  <a:txBody>
                    <a:bodyPr/>
                    <a:lstStyle/>
                    <a:p>
                      <a:pPr marL="8890" marR="0" lvl="0" indent="0" algn="l" rtl="0">
                        <a:lnSpc>
                          <a:spcPct val="102000"/>
                        </a:lnSpc>
                        <a:spcBef>
                          <a:spcPts val="0"/>
                        </a:spcBef>
                        <a:spcAft>
                          <a:spcPts val="0"/>
                        </a:spcAft>
                        <a:buNone/>
                      </a:pPr>
                      <a:r>
                        <a:rPr lang="en-US" sz="1200"/>
                        <a:t>Senior [Organization] Management, the Chief Information Security Officer (CISO) are responsible for the sponsorship and support of the Risk Management Plan and process, participating on the Risk Management Team, the review and approval of risk assessments and control recommendations and reporting to the [Organization] what mitigation actions have been taken. </a:t>
                      </a:r>
                      <a:endParaRPr sz="1100">
                        <a:solidFill>
                          <a:srgbClr val="000000"/>
                        </a:solidFill>
                        <a:latin typeface="Calibri"/>
                        <a:ea typeface="Calibri"/>
                        <a:cs typeface="Calibri"/>
                        <a:sym typeface="Calibri"/>
                      </a:endParaRPr>
                    </a:p>
                  </a:txBody>
                  <a:tcPr marL="56525" marR="73025" marT="29850" marB="0"/>
                </a:tc>
                <a:extLst>
                  <a:ext uri="{0D108BD9-81ED-4DB2-BD59-A6C34878D82A}">
                    <a16:rowId xmlns:a16="http://schemas.microsoft.com/office/drawing/2014/main" val="10001"/>
                  </a:ext>
                </a:extLst>
              </a:tr>
              <a:tr h="513725">
                <a:tc>
                  <a:txBody>
                    <a:bodyPr/>
                    <a:lstStyle/>
                    <a:p>
                      <a:pPr marL="12065" marR="0" lvl="0" indent="0" algn="l" rtl="0">
                        <a:lnSpc>
                          <a:spcPct val="102000"/>
                        </a:lnSpc>
                        <a:spcBef>
                          <a:spcPts val="0"/>
                        </a:spcBef>
                        <a:spcAft>
                          <a:spcPts val="0"/>
                        </a:spcAft>
                        <a:buNone/>
                      </a:pPr>
                      <a:r>
                        <a:rPr lang="en-US" sz="1200"/>
                        <a:t>[Organization] Chief Risk Officer  </a:t>
                      </a:r>
                      <a:endParaRPr sz="1100">
                        <a:solidFill>
                          <a:srgbClr val="000000"/>
                        </a:solidFill>
                        <a:latin typeface="Calibri"/>
                        <a:ea typeface="Calibri"/>
                        <a:cs typeface="Calibri"/>
                        <a:sym typeface="Calibri"/>
                      </a:endParaRPr>
                    </a:p>
                  </a:txBody>
                  <a:tcPr marL="56525" marR="73025" marT="29850" marB="0"/>
                </a:tc>
                <a:tc>
                  <a:txBody>
                    <a:bodyPr/>
                    <a:lstStyle/>
                    <a:p>
                      <a:pPr marL="8890" marR="0" lvl="0" indent="0" algn="l" rtl="0">
                        <a:lnSpc>
                          <a:spcPct val="102000"/>
                        </a:lnSpc>
                        <a:spcBef>
                          <a:spcPts val="0"/>
                        </a:spcBef>
                        <a:spcAft>
                          <a:spcPts val="0"/>
                        </a:spcAft>
                        <a:buNone/>
                      </a:pPr>
                      <a:r>
                        <a:rPr lang="en-US" sz="1200"/>
                        <a:t>The [Organization] Risk Officer as delegated by the [Organization] is assigned the responsibility for the continued development, implementation, and maintenance of the risk management program.  </a:t>
                      </a:r>
                      <a:endParaRPr sz="1100">
                        <a:solidFill>
                          <a:srgbClr val="000000"/>
                        </a:solidFill>
                        <a:latin typeface="Calibri"/>
                        <a:ea typeface="Calibri"/>
                        <a:cs typeface="Calibri"/>
                        <a:sym typeface="Calibri"/>
                      </a:endParaRPr>
                    </a:p>
                  </a:txBody>
                  <a:tcPr marL="56525" marR="73025" marT="29850" marB="0"/>
                </a:tc>
                <a:extLst>
                  <a:ext uri="{0D108BD9-81ED-4DB2-BD59-A6C34878D82A}">
                    <a16:rowId xmlns:a16="http://schemas.microsoft.com/office/drawing/2014/main" val="10002"/>
                  </a:ext>
                </a:extLst>
              </a:tr>
              <a:tr h="513725">
                <a:tc>
                  <a:txBody>
                    <a:bodyPr/>
                    <a:lstStyle/>
                    <a:p>
                      <a:pPr marL="8890" marR="0" lvl="0" indent="0" algn="l" rtl="0">
                        <a:lnSpc>
                          <a:spcPct val="102000"/>
                        </a:lnSpc>
                        <a:spcBef>
                          <a:spcPts val="0"/>
                        </a:spcBef>
                        <a:spcAft>
                          <a:spcPts val="0"/>
                        </a:spcAft>
                        <a:buNone/>
                      </a:pPr>
                      <a:r>
                        <a:rPr lang="en-US" sz="1200"/>
                        <a:t>Risk </a:t>
                      </a:r>
                      <a:endParaRPr sz="1100"/>
                    </a:p>
                    <a:p>
                      <a:pPr marL="12065" marR="0" lvl="0" indent="0" algn="l" rtl="0">
                        <a:lnSpc>
                          <a:spcPct val="102000"/>
                        </a:lnSpc>
                        <a:spcBef>
                          <a:spcPts val="0"/>
                        </a:spcBef>
                        <a:spcAft>
                          <a:spcPts val="0"/>
                        </a:spcAft>
                        <a:buNone/>
                      </a:pPr>
                      <a:r>
                        <a:rPr lang="en-US" sz="1200"/>
                        <a:t>Management  </a:t>
                      </a:r>
                      <a:endParaRPr sz="1100">
                        <a:solidFill>
                          <a:srgbClr val="000000"/>
                        </a:solidFill>
                        <a:latin typeface="Calibri"/>
                        <a:ea typeface="Calibri"/>
                        <a:cs typeface="Calibri"/>
                        <a:sym typeface="Calibri"/>
                      </a:endParaRPr>
                    </a:p>
                  </a:txBody>
                  <a:tcPr marL="56525" marR="73025" marT="29850" marB="0"/>
                </a:tc>
                <a:tc>
                  <a:txBody>
                    <a:bodyPr/>
                    <a:lstStyle/>
                    <a:p>
                      <a:pPr marL="8890" marR="0" lvl="0" indent="0" algn="l" rtl="0">
                        <a:lnSpc>
                          <a:spcPct val="102000"/>
                        </a:lnSpc>
                        <a:spcBef>
                          <a:spcPts val="0"/>
                        </a:spcBef>
                        <a:spcAft>
                          <a:spcPts val="0"/>
                        </a:spcAft>
                        <a:buNone/>
                      </a:pPr>
                      <a:r>
                        <a:rPr lang="en-US" sz="1200"/>
                        <a:t>The [Organization] Risk Officer is responsible for governing the overall Security and Risk Management process, reviews presented Risk Assessment Reports and approves risk treatment plans or recommended controls.     </a:t>
                      </a:r>
                      <a:endParaRPr sz="1100">
                        <a:solidFill>
                          <a:srgbClr val="000000"/>
                        </a:solidFill>
                        <a:latin typeface="Calibri"/>
                        <a:ea typeface="Calibri"/>
                        <a:cs typeface="Calibri"/>
                        <a:sym typeface="Calibri"/>
                      </a:endParaRPr>
                    </a:p>
                  </a:txBody>
                  <a:tcPr marL="56525" marR="73025" marT="29850" marB="0"/>
                </a:tc>
                <a:extLst>
                  <a:ext uri="{0D108BD9-81ED-4DB2-BD59-A6C34878D82A}">
                    <a16:rowId xmlns:a16="http://schemas.microsoft.com/office/drawing/2014/main" val="10003"/>
                  </a:ext>
                </a:extLst>
              </a:tr>
              <a:tr h="514975">
                <a:tc>
                  <a:txBody>
                    <a:bodyPr/>
                    <a:lstStyle/>
                    <a:p>
                      <a:pPr marL="12065" marR="0" lvl="0" indent="0" algn="l" rtl="0">
                        <a:lnSpc>
                          <a:spcPct val="102000"/>
                        </a:lnSpc>
                        <a:spcBef>
                          <a:spcPts val="0"/>
                        </a:spcBef>
                        <a:spcAft>
                          <a:spcPts val="0"/>
                        </a:spcAft>
                        <a:buNone/>
                      </a:pPr>
                      <a:r>
                        <a:rPr lang="en-US" sz="1200"/>
                        <a:t>Security Liaisons </a:t>
                      </a:r>
                      <a:endParaRPr sz="1100">
                        <a:solidFill>
                          <a:srgbClr val="000000"/>
                        </a:solidFill>
                        <a:latin typeface="Calibri"/>
                        <a:ea typeface="Calibri"/>
                        <a:cs typeface="Calibri"/>
                        <a:sym typeface="Calibri"/>
                      </a:endParaRPr>
                    </a:p>
                  </a:txBody>
                  <a:tcPr marL="56525" marR="73025" marT="29850" marB="0"/>
                </a:tc>
                <a:tc>
                  <a:txBody>
                    <a:bodyPr/>
                    <a:lstStyle/>
                    <a:p>
                      <a:pPr marL="8890" marR="0" lvl="0" indent="0" algn="l" rtl="0">
                        <a:lnSpc>
                          <a:spcPct val="102000"/>
                        </a:lnSpc>
                        <a:spcBef>
                          <a:spcPts val="0"/>
                        </a:spcBef>
                        <a:spcAft>
                          <a:spcPts val="0"/>
                        </a:spcAft>
                        <a:buNone/>
                      </a:pPr>
                      <a:r>
                        <a:rPr lang="en-US" sz="1200"/>
                        <a:t>Security Liaisons are responsible for conducting risk assessments, analyzing the risk and recommends controls, presenting risks for approval, documenting the process, and managing and facilitating the implementation of recommended controls. </a:t>
                      </a:r>
                      <a:endParaRPr sz="1100">
                        <a:solidFill>
                          <a:srgbClr val="000000"/>
                        </a:solidFill>
                        <a:latin typeface="Calibri"/>
                        <a:ea typeface="Calibri"/>
                        <a:cs typeface="Calibri"/>
                        <a:sym typeface="Calibri"/>
                      </a:endParaRPr>
                    </a:p>
                  </a:txBody>
                  <a:tcPr marL="56525" marR="73025" marT="29850" marB="0"/>
                </a:tc>
                <a:extLst>
                  <a:ext uri="{0D108BD9-81ED-4DB2-BD59-A6C34878D82A}">
                    <a16:rowId xmlns:a16="http://schemas.microsoft.com/office/drawing/2014/main" val="10004"/>
                  </a:ext>
                </a:extLst>
              </a:tr>
              <a:tr h="551825">
                <a:tc>
                  <a:txBody>
                    <a:bodyPr/>
                    <a:lstStyle/>
                    <a:p>
                      <a:pPr marL="0" marR="0" lvl="0" indent="0" algn="l" rtl="0">
                        <a:lnSpc>
                          <a:spcPct val="102000"/>
                        </a:lnSpc>
                        <a:spcBef>
                          <a:spcPts val="0"/>
                        </a:spcBef>
                        <a:spcAft>
                          <a:spcPts val="0"/>
                        </a:spcAft>
                        <a:buNone/>
                      </a:pPr>
                      <a:r>
                        <a:rPr lang="en-US" sz="1200"/>
                        <a:t>System Owner / Administrator </a:t>
                      </a:r>
                      <a:endParaRPr sz="1100">
                        <a:solidFill>
                          <a:srgbClr val="000000"/>
                        </a:solidFill>
                        <a:latin typeface="Calibri"/>
                        <a:ea typeface="Calibri"/>
                        <a:cs typeface="Calibri"/>
                        <a:sym typeface="Calibri"/>
                      </a:endParaRPr>
                    </a:p>
                  </a:txBody>
                  <a:tcPr marL="68575" marR="61600" marT="29850" marB="0"/>
                </a:tc>
                <a:tc>
                  <a:txBody>
                    <a:bodyPr/>
                    <a:lstStyle/>
                    <a:p>
                      <a:pPr marL="8890" marR="0" lvl="0" indent="0" algn="l" rtl="0">
                        <a:lnSpc>
                          <a:spcPct val="102000"/>
                        </a:lnSpc>
                        <a:spcBef>
                          <a:spcPts val="0"/>
                        </a:spcBef>
                        <a:spcAft>
                          <a:spcPts val="0"/>
                        </a:spcAft>
                        <a:buNone/>
                      </a:pPr>
                      <a:r>
                        <a:rPr lang="en-US" sz="1200"/>
                        <a:t>System Owners/Administrators are responsible for participating in the identification and analysis process, participating on the Risk Management Team and for the implementation of technical controls. </a:t>
                      </a:r>
                      <a:endParaRPr sz="1100">
                        <a:solidFill>
                          <a:srgbClr val="000000"/>
                        </a:solidFill>
                        <a:latin typeface="Calibri"/>
                        <a:ea typeface="Calibri"/>
                        <a:cs typeface="Calibri"/>
                        <a:sym typeface="Calibri"/>
                      </a:endParaRPr>
                    </a:p>
                  </a:txBody>
                  <a:tcPr marL="68575" marR="61600" marT="29850" marB="0"/>
                </a:tc>
                <a:extLst>
                  <a:ext uri="{0D108BD9-81ED-4DB2-BD59-A6C34878D82A}">
                    <a16:rowId xmlns:a16="http://schemas.microsoft.com/office/drawing/2014/main" val="10005"/>
                  </a:ext>
                </a:extLst>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pic>
        <p:nvPicPr>
          <p:cNvPr id="137" name="Google Shape;137;p6"/>
          <p:cNvPicPr preferRelativeResize="0"/>
          <p:nvPr/>
        </p:nvPicPr>
        <p:blipFill rotWithShape="1">
          <a:blip r:embed="rId3">
            <a:alphaModFix/>
          </a:blip>
          <a:srcRect t="49753" b="2"/>
          <a:stretch/>
        </p:blipFill>
        <p:spPr>
          <a:xfrm>
            <a:off x="8592138" y="2271713"/>
            <a:ext cx="2761661" cy="4046430"/>
          </a:xfrm>
          <a:prstGeom prst="rect">
            <a:avLst/>
          </a:prstGeom>
          <a:noFill/>
          <a:ln w="9525" cap="flat" cmpd="sng">
            <a:solidFill>
              <a:schemeClr val="dk1"/>
            </a:solidFill>
            <a:prstDash val="solid"/>
            <a:round/>
            <a:headEnd type="none" w="sm" len="sm"/>
            <a:tailEnd type="none" w="sm" len="sm"/>
          </a:ln>
        </p:spPr>
      </p:pic>
      <p:sp>
        <p:nvSpPr>
          <p:cNvPr id="138" name="Google Shape;138;p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4400"/>
              <a:buFont typeface="Calibri"/>
              <a:buNone/>
            </a:pPr>
            <a:r>
              <a:rPr lang="en-US" b="0" i="0" u="none" strike="noStrike">
                <a:latin typeface="Calibri"/>
                <a:ea typeface="Calibri"/>
                <a:cs typeface="Calibri"/>
                <a:sym typeface="Calibri"/>
              </a:rPr>
              <a:t>Risk Management Worksheet</a:t>
            </a:r>
            <a:endParaRPr b="1" i="0" u="none" strike="noStrike">
              <a:latin typeface="Times New Roman"/>
              <a:ea typeface="Times New Roman"/>
              <a:cs typeface="Times New Roman"/>
              <a:sym typeface="Times New Roman"/>
            </a:endParaRPr>
          </a:p>
        </p:txBody>
      </p:sp>
      <p:pic>
        <p:nvPicPr>
          <p:cNvPr id="139" name="Google Shape;139;p6" descr="Logo&#10;&#10;Description automatically generated"/>
          <p:cNvPicPr preferRelativeResize="0"/>
          <p:nvPr/>
        </p:nvPicPr>
        <p:blipFill rotWithShape="1">
          <a:blip r:embed="rId4">
            <a:alphaModFix/>
          </a:blip>
          <a:srcRect/>
          <a:stretch/>
        </p:blipFill>
        <p:spPr>
          <a:xfrm>
            <a:off x="859183" y="6176963"/>
            <a:ext cx="588617" cy="573747"/>
          </a:xfrm>
          <a:prstGeom prst="rect">
            <a:avLst/>
          </a:prstGeom>
          <a:noFill/>
          <a:ln>
            <a:noFill/>
          </a:ln>
        </p:spPr>
      </p:pic>
      <p:sp>
        <p:nvSpPr>
          <p:cNvPr id="140" name="Google Shape;140;p6"/>
          <p:cNvSpPr txBox="1"/>
          <p:nvPr/>
        </p:nvSpPr>
        <p:spPr>
          <a:xfrm>
            <a:off x="1513114" y="6121299"/>
            <a:ext cx="2436000" cy="6465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dirty="0">
                <a:solidFill>
                  <a:schemeClr val="dk1"/>
                </a:solidFill>
                <a:latin typeface="Calibri"/>
                <a:ea typeface="Calibri"/>
                <a:cs typeface="Calibri"/>
                <a:sym typeface="Calibri"/>
              </a:rPr>
              <a:t>The Ohio Cyber Reserve (OhCR)</a:t>
            </a:r>
            <a:endParaRPr dirty="0"/>
          </a:p>
          <a:p>
            <a:pPr marL="0" marR="0" lvl="0" indent="0" algn="l" rtl="0">
              <a:spcBef>
                <a:spcPts val="0"/>
              </a:spcBef>
              <a:spcAft>
                <a:spcPts val="0"/>
              </a:spcAft>
              <a:buNone/>
            </a:pPr>
            <a:r>
              <a:rPr lang="en-US" sz="1200" dirty="0">
                <a:solidFill>
                  <a:schemeClr val="dk1"/>
                </a:solidFill>
                <a:latin typeface="Calibri"/>
                <a:ea typeface="Calibri"/>
                <a:cs typeface="Calibri"/>
                <a:sym typeface="Calibri"/>
              </a:rPr>
              <a:t>October 23, 2023</a:t>
            </a:r>
            <a:endParaRPr dirty="0"/>
          </a:p>
          <a:p>
            <a:pPr marL="0" marR="0" lvl="0" indent="0" algn="l" rtl="0">
              <a:spcBef>
                <a:spcPts val="0"/>
              </a:spcBef>
              <a:spcAft>
                <a:spcPts val="0"/>
              </a:spcAft>
              <a:buNone/>
            </a:pPr>
            <a:r>
              <a:rPr lang="en-US" sz="1200" b="0" i="0" dirty="0">
                <a:solidFill>
                  <a:schemeClr val="dk1"/>
                </a:solidFill>
                <a:latin typeface="Calibri"/>
                <a:ea typeface="Calibri"/>
                <a:cs typeface="Calibri"/>
                <a:sym typeface="Calibri"/>
              </a:rPr>
              <a:t>‘Building a More Cyber Secure Ohio’</a:t>
            </a:r>
            <a:endParaRPr dirty="0"/>
          </a:p>
        </p:txBody>
      </p:sp>
      <p:sp>
        <p:nvSpPr>
          <p:cNvPr id="141" name="Google Shape;141;p6"/>
          <p:cNvSpPr txBox="1">
            <a:spLocks noGrp="1"/>
          </p:cNvSpPr>
          <p:nvPr>
            <p:ph type="body" idx="1"/>
          </p:nvPr>
        </p:nvSpPr>
        <p:spPr>
          <a:xfrm>
            <a:off x="838201" y="1825625"/>
            <a:ext cx="5610224" cy="4197804"/>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1800"/>
              <a:buNone/>
            </a:pPr>
            <a:r>
              <a:rPr lang="en-US" sz="1800" b="1"/>
              <a:t>Risk Management Worksheet</a:t>
            </a:r>
            <a:endParaRPr/>
          </a:p>
          <a:p>
            <a:pPr marL="228600" lvl="0" indent="-228600" algn="l" rtl="0">
              <a:lnSpc>
                <a:spcPct val="90000"/>
              </a:lnSpc>
              <a:spcBef>
                <a:spcPts val="1000"/>
              </a:spcBef>
              <a:spcAft>
                <a:spcPts val="0"/>
              </a:spcAft>
              <a:buClr>
                <a:schemeClr val="dk1"/>
              </a:buClr>
              <a:buSzPts val="1800"/>
              <a:buChar char="•"/>
            </a:pPr>
            <a:r>
              <a:rPr lang="en-US" sz="1800" b="1"/>
              <a:t>Threat Identification</a:t>
            </a:r>
            <a:endParaRPr/>
          </a:p>
          <a:p>
            <a:pPr marL="228600" lvl="0" indent="-228600" algn="l" rtl="0">
              <a:lnSpc>
                <a:spcPct val="90000"/>
              </a:lnSpc>
              <a:spcBef>
                <a:spcPts val="1000"/>
              </a:spcBef>
              <a:spcAft>
                <a:spcPts val="0"/>
              </a:spcAft>
              <a:buClr>
                <a:schemeClr val="dk1"/>
              </a:buClr>
              <a:buSzPts val="1800"/>
              <a:buChar char="•"/>
            </a:pPr>
            <a:r>
              <a:rPr lang="en-US" sz="1800" b="1"/>
              <a:t>Risk Assessment</a:t>
            </a:r>
            <a:endParaRPr/>
          </a:p>
          <a:p>
            <a:pPr marL="228600" lvl="0" indent="-228600" algn="l" rtl="0">
              <a:lnSpc>
                <a:spcPct val="90000"/>
              </a:lnSpc>
              <a:spcBef>
                <a:spcPts val="1000"/>
              </a:spcBef>
              <a:spcAft>
                <a:spcPts val="0"/>
              </a:spcAft>
              <a:buClr>
                <a:schemeClr val="dk1"/>
              </a:buClr>
              <a:buSzPts val="1800"/>
              <a:buChar char="•"/>
            </a:pPr>
            <a:r>
              <a:rPr lang="en-US" sz="1800" b="1"/>
              <a:t>Risk Treatment</a:t>
            </a:r>
            <a:endParaRPr sz="2700"/>
          </a:p>
        </p:txBody>
      </p:sp>
      <p:pic>
        <p:nvPicPr>
          <p:cNvPr id="142" name="Google Shape;142;p6"/>
          <p:cNvPicPr preferRelativeResize="0"/>
          <p:nvPr/>
        </p:nvPicPr>
        <p:blipFill rotWithShape="1">
          <a:blip r:embed="rId3">
            <a:alphaModFix/>
          </a:blip>
          <a:srcRect b="49755"/>
          <a:stretch/>
        </p:blipFill>
        <p:spPr>
          <a:xfrm>
            <a:off x="6606175" y="1825625"/>
            <a:ext cx="2761661" cy="4046430"/>
          </a:xfrm>
          <a:prstGeom prst="rect">
            <a:avLst/>
          </a:prstGeom>
          <a:noFill/>
          <a:ln w="9525" cap="flat" cmpd="sng">
            <a:solidFill>
              <a:schemeClr val="dk1"/>
            </a:solidFill>
            <a:prstDash val="solid"/>
            <a:round/>
            <a:headEnd type="none" w="sm" len="sm"/>
            <a:tailEnd type="none" w="sm" len="sm"/>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148" name="Google Shape;148;p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4400"/>
              <a:buFont typeface="Calibri"/>
              <a:buNone/>
            </a:pPr>
            <a:r>
              <a:rPr lang="en-US" b="0" i="0" u="none" strike="noStrike">
                <a:latin typeface="Calibri"/>
                <a:ea typeface="Calibri"/>
                <a:cs typeface="Calibri"/>
                <a:sym typeface="Calibri"/>
              </a:rPr>
              <a:t>Risk Identification Categories</a:t>
            </a:r>
            <a:endParaRPr b="1" i="0" u="none" strike="noStrike">
              <a:latin typeface="Times New Roman"/>
              <a:ea typeface="Times New Roman"/>
              <a:cs typeface="Times New Roman"/>
              <a:sym typeface="Times New Roman"/>
            </a:endParaRPr>
          </a:p>
        </p:txBody>
      </p:sp>
      <p:pic>
        <p:nvPicPr>
          <p:cNvPr id="149" name="Google Shape;149;p7" descr="Logo&#10;&#10;Description automatically generated"/>
          <p:cNvPicPr preferRelativeResize="0"/>
          <p:nvPr/>
        </p:nvPicPr>
        <p:blipFill rotWithShape="1">
          <a:blip r:embed="rId3">
            <a:alphaModFix/>
          </a:blip>
          <a:srcRect/>
          <a:stretch/>
        </p:blipFill>
        <p:spPr>
          <a:xfrm>
            <a:off x="859183" y="6176963"/>
            <a:ext cx="588617" cy="573747"/>
          </a:xfrm>
          <a:prstGeom prst="rect">
            <a:avLst/>
          </a:prstGeom>
          <a:noFill/>
          <a:ln>
            <a:noFill/>
          </a:ln>
        </p:spPr>
      </p:pic>
      <p:sp>
        <p:nvSpPr>
          <p:cNvPr id="150" name="Google Shape;150;p7"/>
          <p:cNvSpPr txBox="1"/>
          <p:nvPr/>
        </p:nvSpPr>
        <p:spPr>
          <a:xfrm>
            <a:off x="1513114" y="6121299"/>
            <a:ext cx="2436000" cy="6465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dirty="0">
                <a:solidFill>
                  <a:schemeClr val="dk1"/>
                </a:solidFill>
                <a:latin typeface="Calibri"/>
                <a:ea typeface="Calibri"/>
                <a:cs typeface="Calibri"/>
                <a:sym typeface="Calibri"/>
              </a:rPr>
              <a:t>The Ohio Cyber Reserve (OhCR)</a:t>
            </a:r>
            <a:endParaRPr dirty="0"/>
          </a:p>
          <a:p>
            <a:pPr marL="0" marR="0" lvl="0" indent="0" algn="l" rtl="0">
              <a:spcBef>
                <a:spcPts val="0"/>
              </a:spcBef>
              <a:spcAft>
                <a:spcPts val="0"/>
              </a:spcAft>
              <a:buNone/>
            </a:pPr>
            <a:r>
              <a:rPr lang="en-US" sz="1200" dirty="0">
                <a:solidFill>
                  <a:schemeClr val="dk1"/>
                </a:solidFill>
                <a:latin typeface="Calibri"/>
                <a:ea typeface="Calibri"/>
                <a:cs typeface="Calibri"/>
                <a:sym typeface="Calibri"/>
              </a:rPr>
              <a:t>October 23, 2023</a:t>
            </a:r>
            <a:endParaRPr dirty="0"/>
          </a:p>
          <a:p>
            <a:pPr marL="0" marR="0" lvl="0" indent="0" algn="l" rtl="0">
              <a:spcBef>
                <a:spcPts val="0"/>
              </a:spcBef>
              <a:spcAft>
                <a:spcPts val="0"/>
              </a:spcAft>
              <a:buNone/>
            </a:pPr>
            <a:r>
              <a:rPr lang="en-US" sz="1200" b="0" i="0" dirty="0">
                <a:solidFill>
                  <a:schemeClr val="dk1"/>
                </a:solidFill>
                <a:latin typeface="Calibri"/>
                <a:ea typeface="Calibri"/>
                <a:cs typeface="Calibri"/>
                <a:sym typeface="Calibri"/>
              </a:rPr>
              <a:t>‘Building a More Cyber Secure Ohio’</a:t>
            </a:r>
            <a:endParaRPr dirty="0"/>
          </a:p>
        </p:txBody>
      </p:sp>
      <p:sp>
        <p:nvSpPr>
          <p:cNvPr id="151" name="Google Shape;151;p7"/>
          <p:cNvSpPr txBox="1">
            <a:spLocks noGrp="1"/>
          </p:cNvSpPr>
          <p:nvPr>
            <p:ph type="body" idx="1"/>
          </p:nvPr>
        </p:nvSpPr>
        <p:spPr>
          <a:xfrm>
            <a:off x="838201" y="1825625"/>
            <a:ext cx="2167466" cy="4197804"/>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1800"/>
              <a:buNone/>
            </a:pPr>
            <a:r>
              <a:rPr lang="en-US" sz="1800"/>
              <a:t>Risk Identification starts with threat identification. It comes in these categories:</a:t>
            </a:r>
            <a:endParaRPr/>
          </a:p>
          <a:p>
            <a:pPr marL="228600" lvl="0" indent="-228600" algn="l" rtl="0">
              <a:lnSpc>
                <a:spcPct val="100000"/>
              </a:lnSpc>
              <a:spcBef>
                <a:spcPts val="600"/>
              </a:spcBef>
              <a:spcAft>
                <a:spcPts val="0"/>
              </a:spcAft>
              <a:buClr>
                <a:schemeClr val="dk1"/>
              </a:buClr>
              <a:buSzPts val="1800"/>
              <a:buChar char="•"/>
            </a:pPr>
            <a:r>
              <a:rPr lang="en-US" sz="1800"/>
              <a:t>Human</a:t>
            </a:r>
            <a:endParaRPr/>
          </a:p>
          <a:p>
            <a:pPr marL="228600" lvl="0" indent="-228600" algn="l" rtl="0">
              <a:lnSpc>
                <a:spcPct val="100000"/>
              </a:lnSpc>
              <a:spcBef>
                <a:spcPts val="0"/>
              </a:spcBef>
              <a:spcAft>
                <a:spcPts val="0"/>
              </a:spcAft>
              <a:buClr>
                <a:schemeClr val="dk1"/>
              </a:buClr>
              <a:buSzPts val="1800"/>
              <a:buChar char="•"/>
            </a:pPr>
            <a:r>
              <a:rPr lang="en-US" sz="1800"/>
              <a:t>Natural</a:t>
            </a:r>
            <a:endParaRPr/>
          </a:p>
          <a:p>
            <a:pPr marL="228600" lvl="0" indent="-228600" algn="l" rtl="0">
              <a:lnSpc>
                <a:spcPct val="100000"/>
              </a:lnSpc>
              <a:spcBef>
                <a:spcPts val="0"/>
              </a:spcBef>
              <a:spcAft>
                <a:spcPts val="0"/>
              </a:spcAft>
              <a:buClr>
                <a:schemeClr val="dk1"/>
              </a:buClr>
              <a:buSzPts val="1800"/>
              <a:buChar char="•"/>
            </a:pPr>
            <a:r>
              <a:rPr lang="en-US" sz="1800"/>
              <a:t>Technical</a:t>
            </a:r>
            <a:endParaRPr/>
          </a:p>
          <a:p>
            <a:pPr marL="228600" lvl="0" indent="-228600" algn="l" rtl="0">
              <a:lnSpc>
                <a:spcPct val="100000"/>
              </a:lnSpc>
              <a:spcBef>
                <a:spcPts val="0"/>
              </a:spcBef>
              <a:spcAft>
                <a:spcPts val="0"/>
              </a:spcAft>
              <a:buClr>
                <a:schemeClr val="dk1"/>
              </a:buClr>
              <a:buSzPts val="1800"/>
              <a:buChar char="•"/>
            </a:pPr>
            <a:r>
              <a:rPr lang="en-US" sz="1800"/>
              <a:t>Physical</a:t>
            </a:r>
            <a:endParaRPr/>
          </a:p>
          <a:p>
            <a:pPr marL="228600" lvl="0" indent="-228600" algn="l" rtl="0">
              <a:lnSpc>
                <a:spcPct val="100000"/>
              </a:lnSpc>
              <a:spcBef>
                <a:spcPts val="0"/>
              </a:spcBef>
              <a:spcAft>
                <a:spcPts val="0"/>
              </a:spcAft>
              <a:buClr>
                <a:schemeClr val="dk1"/>
              </a:buClr>
              <a:buSzPts val="1800"/>
              <a:buChar char="•"/>
            </a:pPr>
            <a:r>
              <a:rPr lang="en-US" sz="1800"/>
              <a:t>Environmental</a:t>
            </a:r>
            <a:endParaRPr/>
          </a:p>
          <a:p>
            <a:pPr marL="228600" lvl="0" indent="-228600" algn="l" rtl="0">
              <a:lnSpc>
                <a:spcPct val="100000"/>
              </a:lnSpc>
              <a:spcBef>
                <a:spcPts val="0"/>
              </a:spcBef>
              <a:spcAft>
                <a:spcPts val="0"/>
              </a:spcAft>
              <a:buClr>
                <a:schemeClr val="dk1"/>
              </a:buClr>
              <a:buSzPts val="1800"/>
              <a:buChar char="•"/>
            </a:pPr>
            <a:r>
              <a:rPr lang="en-US" sz="1800"/>
              <a:t>Operational</a:t>
            </a:r>
            <a:endParaRPr/>
          </a:p>
          <a:p>
            <a:pPr marL="0" lvl="0" indent="0" algn="l" rtl="0">
              <a:lnSpc>
                <a:spcPct val="90000"/>
              </a:lnSpc>
              <a:spcBef>
                <a:spcPts val="1000"/>
              </a:spcBef>
              <a:spcAft>
                <a:spcPts val="0"/>
              </a:spcAft>
              <a:buClr>
                <a:schemeClr val="dk1"/>
              </a:buClr>
              <a:buSzPts val="1800"/>
              <a:buNone/>
            </a:pPr>
            <a:endParaRPr sz="1800"/>
          </a:p>
          <a:p>
            <a:pPr marL="0" lvl="0" indent="0" algn="l" rtl="0">
              <a:lnSpc>
                <a:spcPct val="90000"/>
              </a:lnSpc>
              <a:spcBef>
                <a:spcPts val="1000"/>
              </a:spcBef>
              <a:spcAft>
                <a:spcPts val="0"/>
              </a:spcAft>
              <a:buClr>
                <a:schemeClr val="dk1"/>
              </a:buClr>
              <a:buSzPts val="1800"/>
              <a:buNone/>
            </a:pPr>
            <a:endParaRPr sz="1800"/>
          </a:p>
          <a:p>
            <a:pPr marL="228600" lvl="0" indent="-101600" algn="l" rtl="0">
              <a:lnSpc>
                <a:spcPct val="90000"/>
              </a:lnSpc>
              <a:spcBef>
                <a:spcPts val="1000"/>
              </a:spcBef>
              <a:spcAft>
                <a:spcPts val="0"/>
              </a:spcAft>
              <a:buClr>
                <a:schemeClr val="dk1"/>
              </a:buClr>
              <a:buSzPts val="2000"/>
              <a:buFont typeface="Noto Sans Symbols"/>
              <a:buNone/>
            </a:pPr>
            <a:endParaRPr sz="2000"/>
          </a:p>
          <a:p>
            <a:pPr marL="228600" lvl="0" indent="-76200" algn="l" rtl="0">
              <a:lnSpc>
                <a:spcPct val="90000"/>
              </a:lnSpc>
              <a:spcBef>
                <a:spcPts val="1000"/>
              </a:spcBef>
              <a:spcAft>
                <a:spcPts val="0"/>
              </a:spcAft>
              <a:buClr>
                <a:schemeClr val="dk1"/>
              </a:buClr>
              <a:buSzPts val="2400"/>
              <a:buFont typeface="Noto Sans Symbols"/>
              <a:buNone/>
            </a:pPr>
            <a:endParaRPr sz="2400"/>
          </a:p>
          <a:p>
            <a:pPr marL="228600" lvl="0" indent="-57150" algn="l" rtl="0">
              <a:lnSpc>
                <a:spcPct val="90000"/>
              </a:lnSpc>
              <a:spcBef>
                <a:spcPts val="1000"/>
              </a:spcBef>
              <a:spcAft>
                <a:spcPts val="0"/>
              </a:spcAft>
              <a:buClr>
                <a:schemeClr val="dk1"/>
              </a:buClr>
              <a:buSzPts val="2700"/>
              <a:buFont typeface="Noto Sans Symbols"/>
              <a:buNone/>
            </a:pPr>
            <a:endParaRPr sz="2700"/>
          </a:p>
        </p:txBody>
      </p:sp>
      <p:graphicFrame>
        <p:nvGraphicFramePr>
          <p:cNvPr id="152" name="Google Shape;152;p7"/>
          <p:cNvGraphicFramePr/>
          <p:nvPr/>
        </p:nvGraphicFramePr>
        <p:xfrm>
          <a:off x="3115172" y="1825625"/>
          <a:ext cx="8238625" cy="4244100"/>
        </p:xfrm>
        <a:graphic>
          <a:graphicData uri="http://schemas.openxmlformats.org/drawingml/2006/table">
            <a:tbl>
              <a:tblPr firstRow="1" firstCol="1" bandRow="1">
                <a:noFill/>
                <a:tableStyleId>{CA12496C-F7FA-4DB4-93D4-CEDAD1B569C5}</a:tableStyleId>
              </a:tblPr>
              <a:tblGrid>
                <a:gridCol w="1101225">
                  <a:extLst>
                    <a:ext uri="{9D8B030D-6E8A-4147-A177-3AD203B41FA5}">
                      <a16:colId xmlns:a16="http://schemas.microsoft.com/office/drawing/2014/main" val="20000"/>
                    </a:ext>
                  </a:extLst>
                </a:gridCol>
                <a:gridCol w="1490125">
                  <a:extLst>
                    <a:ext uri="{9D8B030D-6E8A-4147-A177-3AD203B41FA5}">
                      <a16:colId xmlns:a16="http://schemas.microsoft.com/office/drawing/2014/main" val="20001"/>
                    </a:ext>
                  </a:extLst>
                </a:gridCol>
                <a:gridCol w="5647275">
                  <a:extLst>
                    <a:ext uri="{9D8B030D-6E8A-4147-A177-3AD203B41FA5}">
                      <a16:colId xmlns:a16="http://schemas.microsoft.com/office/drawing/2014/main" val="20002"/>
                    </a:ext>
                  </a:extLst>
                </a:gridCol>
              </a:tblGrid>
              <a:tr h="172525">
                <a:tc>
                  <a:txBody>
                    <a:bodyPr/>
                    <a:lstStyle/>
                    <a:p>
                      <a:pPr marL="0" marR="0" lvl="0" indent="0" algn="l" rtl="0">
                        <a:lnSpc>
                          <a:spcPct val="100000"/>
                        </a:lnSpc>
                        <a:spcBef>
                          <a:spcPts val="0"/>
                        </a:spcBef>
                        <a:spcAft>
                          <a:spcPts val="0"/>
                        </a:spcAft>
                        <a:buNone/>
                      </a:pPr>
                      <a:r>
                        <a:rPr lang="en-US" sz="1200"/>
                        <a:t>Threat Category</a:t>
                      </a:r>
                      <a:endParaRPr sz="1200">
                        <a:solidFill>
                          <a:srgbClr val="000000"/>
                        </a:solidFill>
                        <a:latin typeface="Calibri"/>
                        <a:ea typeface="Calibri"/>
                        <a:cs typeface="Calibri"/>
                        <a:sym typeface="Calibri"/>
                      </a:endParaRPr>
                    </a:p>
                  </a:txBody>
                  <a:tcPr marL="44450" marR="44450" marT="0" marB="0" anchor="b">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200"/>
                        <a:t>Threat</a:t>
                      </a:r>
                      <a:endParaRPr sz="1200">
                        <a:solidFill>
                          <a:srgbClr val="000000"/>
                        </a:solidFill>
                        <a:latin typeface="Calibri"/>
                        <a:ea typeface="Calibri"/>
                        <a:cs typeface="Calibri"/>
                        <a:sym typeface="Calibri"/>
                      </a:endParaRPr>
                    </a:p>
                  </a:txBody>
                  <a:tcPr marL="44450" marR="44450" marT="0" marB="0" anchor="b">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200"/>
                        <a:t>Example</a:t>
                      </a:r>
                      <a:endParaRPr sz="1200">
                        <a:solidFill>
                          <a:srgbClr val="000000"/>
                        </a:solidFill>
                        <a:latin typeface="Calibri"/>
                        <a:ea typeface="Calibri"/>
                        <a:cs typeface="Calibri"/>
                        <a:sym typeface="Calibri"/>
                      </a:endParaRPr>
                    </a:p>
                  </a:txBody>
                  <a:tcPr marL="44450" marR="44450" marT="0" marB="0" anchor="b">
                    <a:lnB w="9525"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r h="191800">
                <a:tc>
                  <a:txBody>
                    <a:bodyPr/>
                    <a:lstStyle/>
                    <a:p>
                      <a:pPr marL="0" marR="0" lvl="0" indent="0" algn="l" rtl="0">
                        <a:lnSpc>
                          <a:spcPct val="100000"/>
                        </a:lnSpc>
                        <a:spcBef>
                          <a:spcPts val="0"/>
                        </a:spcBef>
                        <a:spcAft>
                          <a:spcPts val="0"/>
                        </a:spcAft>
                        <a:buNone/>
                      </a:pPr>
                      <a:r>
                        <a:rPr lang="en-US" sz="1200"/>
                        <a:t>Human</a:t>
                      </a:r>
                      <a:endParaRPr sz="1200">
                        <a:solidFill>
                          <a:srgbClr val="000000"/>
                        </a:solidFill>
                        <a:latin typeface="Calibri"/>
                        <a:ea typeface="Calibri"/>
                        <a:cs typeface="Calibri"/>
                        <a:sym typeface="Calibri"/>
                      </a:endParaRPr>
                    </a:p>
                  </a:txBody>
                  <a:tcPr marL="44450" marR="44450" marT="0" marB="0">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200"/>
                        <a:t>Malicious outsider</a:t>
                      </a:r>
                      <a:endParaRPr sz="1200">
                        <a:solidFill>
                          <a:srgbClr val="000000"/>
                        </a:solidFill>
                        <a:latin typeface="Calibri"/>
                        <a:ea typeface="Calibri"/>
                        <a:cs typeface="Calibri"/>
                        <a:sym typeface="Calibri"/>
                      </a:endParaRPr>
                    </a:p>
                  </a:txBody>
                  <a:tcPr marL="44450" marR="44450" marT="0" marB="0">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200"/>
                        <a:t>Someone launches a denial-of-service attack on your ecommerce website</a:t>
                      </a:r>
                      <a:endParaRPr sz="1200">
                        <a:solidFill>
                          <a:srgbClr val="000000"/>
                        </a:solidFill>
                        <a:latin typeface="Calibri"/>
                        <a:ea typeface="Calibri"/>
                        <a:cs typeface="Calibri"/>
                        <a:sym typeface="Calibri"/>
                      </a:endParaRPr>
                    </a:p>
                  </a:txBody>
                  <a:tcPr marL="44450" marR="44450" marT="0" marB="0">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172525">
                <a:tc>
                  <a:txBody>
                    <a:bodyPr/>
                    <a:lstStyle/>
                    <a:p>
                      <a:pPr marL="0" marR="0" lvl="0" indent="0" algn="l" rtl="0">
                        <a:lnSpc>
                          <a:spcPct val="100000"/>
                        </a:lnSpc>
                        <a:spcBef>
                          <a:spcPts val="0"/>
                        </a:spcBef>
                        <a:spcAft>
                          <a:spcPts val="0"/>
                        </a:spcAft>
                        <a:buNone/>
                      </a:pPr>
                      <a:r>
                        <a:rPr lang="en-US" sz="1200"/>
                        <a:t> </a:t>
                      </a:r>
                      <a:endParaRPr sz="1200">
                        <a:solidFill>
                          <a:srgbClr val="000000"/>
                        </a:solidFill>
                        <a:latin typeface="Calibri"/>
                        <a:ea typeface="Calibri"/>
                        <a:cs typeface="Calibri"/>
                        <a:sym typeface="Calibri"/>
                      </a:endParaRPr>
                    </a:p>
                  </a:txBody>
                  <a:tcPr marL="44450" marR="44450" marT="0" marB="0">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200"/>
                        <a:t>Malicious insider</a:t>
                      </a:r>
                      <a:endParaRPr sz="1200">
                        <a:solidFill>
                          <a:srgbClr val="000000"/>
                        </a:solidFill>
                        <a:latin typeface="Calibri"/>
                        <a:ea typeface="Calibri"/>
                        <a:cs typeface="Calibri"/>
                        <a:sym typeface="Calibri"/>
                      </a:endParaRPr>
                    </a:p>
                  </a:txBody>
                  <a:tcPr marL="44450" marR="44450" marT="0" marB="0">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200"/>
                        <a:t>An employee or trusted third party accesses information in an unauthorized manner</a:t>
                      </a:r>
                      <a:endParaRPr sz="1200">
                        <a:solidFill>
                          <a:srgbClr val="000000"/>
                        </a:solidFill>
                        <a:latin typeface="Calibri"/>
                        <a:ea typeface="Calibri"/>
                        <a:cs typeface="Calibri"/>
                        <a:sym typeface="Calibri"/>
                      </a:endParaRPr>
                    </a:p>
                  </a:txBody>
                  <a:tcPr marL="44450" marR="44450" marT="0" marB="0">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172525">
                <a:tc>
                  <a:txBody>
                    <a:bodyPr/>
                    <a:lstStyle/>
                    <a:p>
                      <a:pPr marL="0" marR="0" lvl="0" indent="0" algn="l" rtl="0">
                        <a:lnSpc>
                          <a:spcPct val="100000"/>
                        </a:lnSpc>
                        <a:spcBef>
                          <a:spcPts val="0"/>
                        </a:spcBef>
                        <a:spcAft>
                          <a:spcPts val="0"/>
                        </a:spcAft>
                        <a:buNone/>
                      </a:pPr>
                      <a:r>
                        <a:rPr lang="en-US" sz="1200"/>
                        <a:t> </a:t>
                      </a:r>
                      <a:endParaRPr sz="1200">
                        <a:solidFill>
                          <a:srgbClr val="000000"/>
                        </a:solidFill>
                        <a:latin typeface="Calibri"/>
                        <a:ea typeface="Calibri"/>
                        <a:cs typeface="Calibri"/>
                        <a:sym typeface="Calibri"/>
                      </a:endParaRPr>
                    </a:p>
                  </a:txBody>
                  <a:tcPr marL="44450" marR="44450" marT="0" marB="0">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200"/>
                        <a:t>Loss of key personnel</a:t>
                      </a:r>
                      <a:endParaRPr sz="1200">
                        <a:solidFill>
                          <a:srgbClr val="000000"/>
                        </a:solidFill>
                        <a:latin typeface="Calibri"/>
                        <a:ea typeface="Calibri"/>
                        <a:cs typeface="Calibri"/>
                        <a:sym typeface="Calibri"/>
                      </a:endParaRPr>
                    </a:p>
                  </a:txBody>
                  <a:tcPr marL="44450" marR="44450" marT="0" marB="0">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200"/>
                        <a:t>Individuals with key skills or knowledge are unavailable perhaps due to extended sickness</a:t>
                      </a:r>
                      <a:endParaRPr sz="1200">
                        <a:solidFill>
                          <a:srgbClr val="000000"/>
                        </a:solidFill>
                        <a:latin typeface="Calibri"/>
                        <a:ea typeface="Calibri"/>
                        <a:cs typeface="Calibri"/>
                        <a:sym typeface="Calibri"/>
                      </a:endParaRPr>
                    </a:p>
                  </a:txBody>
                  <a:tcPr marL="44450" marR="44450" marT="0" marB="0">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172525">
                <a:tc>
                  <a:txBody>
                    <a:bodyPr/>
                    <a:lstStyle/>
                    <a:p>
                      <a:pPr marL="0" marR="0" lvl="0" indent="0" algn="l" rtl="0">
                        <a:lnSpc>
                          <a:spcPct val="100000"/>
                        </a:lnSpc>
                        <a:spcBef>
                          <a:spcPts val="0"/>
                        </a:spcBef>
                        <a:spcAft>
                          <a:spcPts val="0"/>
                        </a:spcAft>
                        <a:buNone/>
                      </a:pPr>
                      <a:r>
                        <a:rPr lang="en-US" sz="1200"/>
                        <a:t> </a:t>
                      </a:r>
                      <a:endParaRPr sz="1200">
                        <a:solidFill>
                          <a:srgbClr val="000000"/>
                        </a:solidFill>
                        <a:latin typeface="Calibri"/>
                        <a:ea typeface="Calibri"/>
                        <a:cs typeface="Calibri"/>
                        <a:sym typeface="Calibri"/>
                      </a:endParaRPr>
                    </a:p>
                  </a:txBody>
                  <a:tcPr marL="44450" marR="44450" marT="0" marB="0">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200"/>
                        <a:t>Human error</a:t>
                      </a:r>
                      <a:endParaRPr sz="1200">
                        <a:solidFill>
                          <a:srgbClr val="000000"/>
                        </a:solidFill>
                        <a:latin typeface="Calibri"/>
                        <a:ea typeface="Calibri"/>
                        <a:cs typeface="Calibri"/>
                        <a:sym typeface="Calibri"/>
                      </a:endParaRPr>
                    </a:p>
                  </a:txBody>
                  <a:tcPr marL="44450" marR="44450" marT="0" marB="0">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200"/>
                        <a:t>An employee accidentally deletes the customer database</a:t>
                      </a:r>
                      <a:endParaRPr sz="1200">
                        <a:solidFill>
                          <a:srgbClr val="000000"/>
                        </a:solidFill>
                        <a:latin typeface="Calibri"/>
                        <a:ea typeface="Calibri"/>
                        <a:cs typeface="Calibri"/>
                        <a:sym typeface="Calibri"/>
                      </a:endParaRPr>
                    </a:p>
                  </a:txBody>
                  <a:tcPr marL="44450" marR="44450" marT="0" marB="0">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r h="172525">
                <a:tc>
                  <a:txBody>
                    <a:bodyPr/>
                    <a:lstStyle/>
                    <a:p>
                      <a:pPr marL="0" marR="0" lvl="0" indent="0" algn="l" rtl="0">
                        <a:lnSpc>
                          <a:spcPct val="100000"/>
                        </a:lnSpc>
                        <a:spcBef>
                          <a:spcPts val="0"/>
                        </a:spcBef>
                        <a:spcAft>
                          <a:spcPts val="0"/>
                        </a:spcAft>
                        <a:buNone/>
                      </a:pPr>
                      <a:r>
                        <a:rPr lang="en-US" sz="1200"/>
                        <a:t> </a:t>
                      </a:r>
                      <a:endParaRPr sz="1200">
                        <a:solidFill>
                          <a:srgbClr val="000000"/>
                        </a:solidFill>
                        <a:latin typeface="Calibri"/>
                        <a:ea typeface="Calibri"/>
                        <a:cs typeface="Calibri"/>
                        <a:sym typeface="Calibri"/>
                      </a:endParaRPr>
                    </a:p>
                  </a:txBody>
                  <a:tcPr marL="44450" marR="44450" marT="0" marB="0">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200"/>
                        <a:t>Accidental loss</a:t>
                      </a:r>
                      <a:endParaRPr sz="1200">
                        <a:solidFill>
                          <a:srgbClr val="000000"/>
                        </a:solidFill>
                        <a:latin typeface="Calibri"/>
                        <a:ea typeface="Calibri"/>
                        <a:cs typeface="Calibri"/>
                        <a:sym typeface="Calibri"/>
                      </a:endParaRPr>
                    </a:p>
                  </a:txBody>
                  <a:tcPr marL="44450" marR="44450" marT="0" marB="0">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200"/>
                        <a:t>A manager loses a memory stick with customer bank details on it </a:t>
                      </a:r>
                      <a:endParaRPr sz="1200">
                        <a:solidFill>
                          <a:srgbClr val="000000"/>
                        </a:solidFill>
                        <a:latin typeface="Calibri"/>
                        <a:ea typeface="Calibri"/>
                        <a:cs typeface="Calibri"/>
                        <a:sym typeface="Calibri"/>
                      </a:endParaRPr>
                    </a:p>
                  </a:txBody>
                  <a:tcPr marL="44450" marR="44450" marT="0" marB="0">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extLst>
                  <a:ext uri="{0D108BD9-81ED-4DB2-BD59-A6C34878D82A}">
                    <a16:rowId xmlns:a16="http://schemas.microsoft.com/office/drawing/2014/main" val="10005"/>
                  </a:ext>
                </a:extLst>
              </a:tr>
              <a:tr h="172525">
                <a:tc>
                  <a:txBody>
                    <a:bodyPr/>
                    <a:lstStyle/>
                    <a:p>
                      <a:pPr marL="0" marR="0" lvl="0" indent="0" algn="l" rtl="0">
                        <a:lnSpc>
                          <a:spcPct val="100000"/>
                        </a:lnSpc>
                        <a:spcBef>
                          <a:spcPts val="0"/>
                        </a:spcBef>
                        <a:spcAft>
                          <a:spcPts val="0"/>
                        </a:spcAft>
                        <a:buNone/>
                      </a:pPr>
                      <a:r>
                        <a:rPr lang="en-US" sz="1200"/>
                        <a:t>Natural</a:t>
                      </a:r>
                      <a:endParaRPr sz="1200">
                        <a:solidFill>
                          <a:srgbClr val="000000"/>
                        </a:solidFill>
                        <a:latin typeface="Calibri"/>
                        <a:ea typeface="Calibri"/>
                        <a:cs typeface="Calibri"/>
                        <a:sym typeface="Calibri"/>
                      </a:endParaRPr>
                    </a:p>
                  </a:txBody>
                  <a:tcPr marL="44450" marR="44450" marT="0" marB="0">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200"/>
                        <a:t>Fire</a:t>
                      </a:r>
                      <a:endParaRPr sz="1200">
                        <a:solidFill>
                          <a:srgbClr val="000000"/>
                        </a:solidFill>
                        <a:latin typeface="Calibri"/>
                        <a:ea typeface="Calibri"/>
                        <a:cs typeface="Calibri"/>
                        <a:sym typeface="Calibri"/>
                      </a:endParaRPr>
                    </a:p>
                  </a:txBody>
                  <a:tcPr marL="44450" marR="44450" marT="0" marB="0">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200"/>
                        <a:t>Your main office burns down due to an electrical fault</a:t>
                      </a:r>
                      <a:endParaRPr sz="1200">
                        <a:solidFill>
                          <a:srgbClr val="000000"/>
                        </a:solidFill>
                        <a:latin typeface="Calibri"/>
                        <a:ea typeface="Calibri"/>
                        <a:cs typeface="Calibri"/>
                        <a:sym typeface="Calibri"/>
                      </a:endParaRPr>
                    </a:p>
                  </a:txBody>
                  <a:tcPr marL="44450" marR="44450" marT="0" marB="0">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extLst>
                  <a:ext uri="{0D108BD9-81ED-4DB2-BD59-A6C34878D82A}">
                    <a16:rowId xmlns:a16="http://schemas.microsoft.com/office/drawing/2014/main" val="10006"/>
                  </a:ext>
                </a:extLst>
              </a:tr>
              <a:tr h="172525">
                <a:tc>
                  <a:txBody>
                    <a:bodyPr/>
                    <a:lstStyle/>
                    <a:p>
                      <a:pPr marL="0" marR="0" lvl="0" indent="0" algn="l" rtl="0">
                        <a:lnSpc>
                          <a:spcPct val="100000"/>
                        </a:lnSpc>
                        <a:spcBef>
                          <a:spcPts val="0"/>
                        </a:spcBef>
                        <a:spcAft>
                          <a:spcPts val="0"/>
                        </a:spcAft>
                        <a:buNone/>
                      </a:pPr>
                      <a:r>
                        <a:rPr lang="en-US" sz="1200"/>
                        <a:t> </a:t>
                      </a:r>
                      <a:endParaRPr sz="1200">
                        <a:solidFill>
                          <a:srgbClr val="000000"/>
                        </a:solidFill>
                        <a:latin typeface="Calibri"/>
                        <a:ea typeface="Calibri"/>
                        <a:cs typeface="Calibri"/>
                        <a:sym typeface="Calibri"/>
                      </a:endParaRPr>
                    </a:p>
                  </a:txBody>
                  <a:tcPr marL="44450" marR="44450" marT="0" marB="0">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200"/>
                        <a:t>Flood</a:t>
                      </a:r>
                      <a:endParaRPr sz="1200">
                        <a:solidFill>
                          <a:srgbClr val="000000"/>
                        </a:solidFill>
                        <a:latin typeface="Calibri"/>
                        <a:ea typeface="Calibri"/>
                        <a:cs typeface="Calibri"/>
                        <a:sym typeface="Calibri"/>
                      </a:endParaRPr>
                    </a:p>
                  </a:txBody>
                  <a:tcPr marL="44450" marR="44450" marT="0" marB="0">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200"/>
                        <a:t>The nearby river breaks its banks, and your main office is severely flooded</a:t>
                      </a:r>
                      <a:endParaRPr sz="1200">
                        <a:solidFill>
                          <a:srgbClr val="000000"/>
                        </a:solidFill>
                        <a:latin typeface="Calibri"/>
                        <a:ea typeface="Calibri"/>
                        <a:cs typeface="Calibri"/>
                        <a:sym typeface="Calibri"/>
                      </a:endParaRPr>
                    </a:p>
                  </a:txBody>
                  <a:tcPr marL="44450" marR="44450" marT="0" marB="0">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extLst>
                  <a:ext uri="{0D108BD9-81ED-4DB2-BD59-A6C34878D82A}">
                    <a16:rowId xmlns:a16="http://schemas.microsoft.com/office/drawing/2014/main" val="10007"/>
                  </a:ext>
                </a:extLst>
              </a:tr>
              <a:tr h="172525">
                <a:tc>
                  <a:txBody>
                    <a:bodyPr/>
                    <a:lstStyle/>
                    <a:p>
                      <a:pPr marL="0" marR="0" lvl="0" indent="0" algn="l" rtl="0">
                        <a:lnSpc>
                          <a:spcPct val="100000"/>
                        </a:lnSpc>
                        <a:spcBef>
                          <a:spcPts val="0"/>
                        </a:spcBef>
                        <a:spcAft>
                          <a:spcPts val="0"/>
                        </a:spcAft>
                        <a:buNone/>
                      </a:pPr>
                      <a:r>
                        <a:rPr lang="en-US" sz="1200"/>
                        <a:t> </a:t>
                      </a:r>
                      <a:endParaRPr sz="1200">
                        <a:solidFill>
                          <a:srgbClr val="000000"/>
                        </a:solidFill>
                        <a:latin typeface="Calibri"/>
                        <a:ea typeface="Calibri"/>
                        <a:cs typeface="Calibri"/>
                        <a:sym typeface="Calibri"/>
                      </a:endParaRPr>
                    </a:p>
                  </a:txBody>
                  <a:tcPr marL="44450" marR="44450" marT="0" marB="0">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200"/>
                        <a:t>Severe weather</a:t>
                      </a:r>
                      <a:endParaRPr sz="1200">
                        <a:solidFill>
                          <a:srgbClr val="000000"/>
                        </a:solidFill>
                        <a:latin typeface="Calibri"/>
                        <a:ea typeface="Calibri"/>
                        <a:cs typeface="Calibri"/>
                        <a:sym typeface="Calibri"/>
                      </a:endParaRPr>
                    </a:p>
                  </a:txBody>
                  <a:tcPr marL="44450" marR="44450" marT="0" marB="0">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200"/>
                        <a:t>No-one can get into the office due to the weather</a:t>
                      </a:r>
                      <a:endParaRPr sz="1200">
                        <a:solidFill>
                          <a:srgbClr val="000000"/>
                        </a:solidFill>
                        <a:latin typeface="Calibri"/>
                        <a:ea typeface="Calibri"/>
                        <a:cs typeface="Calibri"/>
                        <a:sym typeface="Calibri"/>
                      </a:endParaRPr>
                    </a:p>
                  </a:txBody>
                  <a:tcPr marL="44450" marR="44450" marT="0" marB="0">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extLst>
                  <a:ext uri="{0D108BD9-81ED-4DB2-BD59-A6C34878D82A}">
                    <a16:rowId xmlns:a16="http://schemas.microsoft.com/office/drawing/2014/main" val="10008"/>
                  </a:ext>
                </a:extLst>
              </a:tr>
              <a:tr h="200650">
                <a:tc>
                  <a:txBody>
                    <a:bodyPr/>
                    <a:lstStyle/>
                    <a:p>
                      <a:pPr marL="0" marR="0" lvl="0" indent="0" algn="l" rtl="0">
                        <a:lnSpc>
                          <a:spcPct val="100000"/>
                        </a:lnSpc>
                        <a:spcBef>
                          <a:spcPts val="0"/>
                        </a:spcBef>
                        <a:spcAft>
                          <a:spcPts val="0"/>
                        </a:spcAft>
                        <a:buNone/>
                      </a:pPr>
                      <a:r>
                        <a:rPr lang="en-US" sz="1200"/>
                        <a:t> </a:t>
                      </a:r>
                      <a:endParaRPr sz="1200">
                        <a:solidFill>
                          <a:srgbClr val="000000"/>
                        </a:solidFill>
                        <a:latin typeface="Calibri"/>
                        <a:ea typeface="Calibri"/>
                        <a:cs typeface="Calibri"/>
                        <a:sym typeface="Calibri"/>
                      </a:endParaRPr>
                    </a:p>
                  </a:txBody>
                  <a:tcPr marL="44450" marR="44450" marT="0" marB="0">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200"/>
                        <a:t>Earthquake</a:t>
                      </a:r>
                      <a:endParaRPr sz="1200">
                        <a:solidFill>
                          <a:srgbClr val="000000"/>
                        </a:solidFill>
                        <a:latin typeface="Calibri"/>
                        <a:ea typeface="Calibri"/>
                        <a:cs typeface="Calibri"/>
                        <a:sym typeface="Calibri"/>
                      </a:endParaRPr>
                    </a:p>
                  </a:txBody>
                  <a:tcPr marL="44450" marR="44450" marT="0" marB="0">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200"/>
                        <a:t>The area of your main office is affected by an earth tremor that damages all your servers</a:t>
                      </a:r>
                      <a:endParaRPr sz="1200">
                        <a:solidFill>
                          <a:srgbClr val="000000"/>
                        </a:solidFill>
                        <a:latin typeface="Calibri"/>
                        <a:ea typeface="Calibri"/>
                        <a:cs typeface="Calibri"/>
                        <a:sym typeface="Calibri"/>
                      </a:endParaRPr>
                    </a:p>
                  </a:txBody>
                  <a:tcPr marL="44450" marR="44450" marT="0" marB="0">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extLst>
                  <a:ext uri="{0D108BD9-81ED-4DB2-BD59-A6C34878D82A}">
                    <a16:rowId xmlns:a16="http://schemas.microsoft.com/office/drawing/2014/main" val="10009"/>
                  </a:ext>
                </a:extLst>
              </a:tr>
              <a:tr h="172525">
                <a:tc>
                  <a:txBody>
                    <a:bodyPr/>
                    <a:lstStyle/>
                    <a:p>
                      <a:pPr marL="0" marR="0" lvl="0" indent="0" algn="l" rtl="0">
                        <a:lnSpc>
                          <a:spcPct val="100000"/>
                        </a:lnSpc>
                        <a:spcBef>
                          <a:spcPts val="0"/>
                        </a:spcBef>
                        <a:spcAft>
                          <a:spcPts val="0"/>
                        </a:spcAft>
                        <a:buNone/>
                      </a:pPr>
                      <a:r>
                        <a:rPr lang="en-US" sz="1200"/>
                        <a:t> </a:t>
                      </a:r>
                      <a:endParaRPr sz="1200">
                        <a:solidFill>
                          <a:srgbClr val="000000"/>
                        </a:solidFill>
                        <a:latin typeface="Calibri"/>
                        <a:ea typeface="Calibri"/>
                        <a:cs typeface="Calibri"/>
                        <a:sym typeface="Calibri"/>
                      </a:endParaRPr>
                    </a:p>
                  </a:txBody>
                  <a:tcPr marL="44450" marR="44450" marT="0" marB="0">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200"/>
                        <a:t>Lightning</a:t>
                      </a:r>
                      <a:endParaRPr sz="1200">
                        <a:solidFill>
                          <a:srgbClr val="000000"/>
                        </a:solidFill>
                        <a:latin typeface="Calibri"/>
                        <a:ea typeface="Calibri"/>
                        <a:cs typeface="Calibri"/>
                        <a:sym typeface="Calibri"/>
                      </a:endParaRPr>
                    </a:p>
                  </a:txBody>
                  <a:tcPr marL="44450" marR="44450" marT="0" marB="0">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200"/>
                        <a:t>All your servers are fried by a lightning strike on the data center building</a:t>
                      </a:r>
                      <a:endParaRPr sz="1200">
                        <a:solidFill>
                          <a:srgbClr val="000000"/>
                        </a:solidFill>
                        <a:latin typeface="Calibri"/>
                        <a:ea typeface="Calibri"/>
                        <a:cs typeface="Calibri"/>
                        <a:sym typeface="Calibri"/>
                      </a:endParaRPr>
                    </a:p>
                  </a:txBody>
                  <a:tcPr marL="44450" marR="44450" marT="0" marB="0">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extLst>
                  <a:ext uri="{0D108BD9-81ED-4DB2-BD59-A6C34878D82A}">
                    <a16:rowId xmlns:a16="http://schemas.microsoft.com/office/drawing/2014/main" val="10010"/>
                  </a:ext>
                </a:extLst>
              </a:tr>
              <a:tr h="172525">
                <a:tc>
                  <a:txBody>
                    <a:bodyPr/>
                    <a:lstStyle/>
                    <a:p>
                      <a:pPr marL="0" marR="0" lvl="0" indent="0" algn="l" rtl="0">
                        <a:lnSpc>
                          <a:spcPct val="100000"/>
                        </a:lnSpc>
                        <a:spcBef>
                          <a:spcPts val="0"/>
                        </a:spcBef>
                        <a:spcAft>
                          <a:spcPts val="0"/>
                        </a:spcAft>
                        <a:buNone/>
                      </a:pPr>
                      <a:r>
                        <a:rPr lang="en-US" sz="1200"/>
                        <a:t>Technical</a:t>
                      </a:r>
                      <a:endParaRPr sz="1200">
                        <a:solidFill>
                          <a:srgbClr val="000000"/>
                        </a:solidFill>
                        <a:latin typeface="Calibri"/>
                        <a:ea typeface="Calibri"/>
                        <a:cs typeface="Calibri"/>
                        <a:sym typeface="Calibri"/>
                      </a:endParaRPr>
                    </a:p>
                  </a:txBody>
                  <a:tcPr marL="44450" marR="44450" marT="0" marB="0">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200"/>
                        <a:t>Hardware failure</a:t>
                      </a:r>
                      <a:endParaRPr sz="1200">
                        <a:solidFill>
                          <a:srgbClr val="000000"/>
                        </a:solidFill>
                        <a:latin typeface="Calibri"/>
                        <a:ea typeface="Calibri"/>
                        <a:cs typeface="Calibri"/>
                        <a:sym typeface="Calibri"/>
                      </a:endParaRPr>
                    </a:p>
                  </a:txBody>
                  <a:tcPr marL="44450" marR="44450" marT="0" marB="0">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200"/>
                        <a:t>A key server has a processor failure</a:t>
                      </a:r>
                      <a:endParaRPr sz="1200">
                        <a:solidFill>
                          <a:srgbClr val="000000"/>
                        </a:solidFill>
                        <a:latin typeface="Calibri"/>
                        <a:ea typeface="Calibri"/>
                        <a:cs typeface="Calibri"/>
                        <a:sym typeface="Calibri"/>
                      </a:endParaRPr>
                    </a:p>
                  </a:txBody>
                  <a:tcPr marL="44450" marR="44450" marT="0" marB="0">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extLst>
                  <a:ext uri="{0D108BD9-81ED-4DB2-BD59-A6C34878D82A}">
                    <a16:rowId xmlns:a16="http://schemas.microsoft.com/office/drawing/2014/main" val="10011"/>
                  </a:ext>
                </a:extLst>
              </a:tr>
              <a:tr h="172525">
                <a:tc>
                  <a:txBody>
                    <a:bodyPr/>
                    <a:lstStyle/>
                    <a:p>
                      <a:pPr marL="0" marR="0" lvl="0" indent="0" algn="l" rtl="0">
                        <a:lnSpc>
                          <a:spcPct val="100000"/>
                        </a:lnSpc>
                        <a:spcBef>
                          <a:spcPts val="0"/>
                        </a:spcBef>
                        <a:spcAft>
                          <a:spcPts val="0"/>
                        </a:spcAft>
                        <a:buNone/>
                      </a:pPr>
                      <a:r>
                        <a:rPr lang="en-US" sz="1200"/>
                        <a:t> </a:t>
                      </a:r>
                      <a:endParaRPr sz="1200">
                        <a:solidFill>
                          <a:srgbClr val="000000"/>
                        </a:solidFill>
                        <a:latin typeface="Calibri"/>
                        <a:ea typeface="Calibri"/>
                        <a:cs typeface="Calibri"/>
                        <a:sym typeface="Calibri"/>
                      </a:endParaRPr>
                    </a:p>
                  </a:txBody>
                  <a:tcPr marL="44450" marR="44450" marT="0" marB="0">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200"/>
                        <a:t>Software failure</a:t>
                      </a:r>
                      <a:endParaRPr sz="1200">
                        <a:solidFill>
                          <a:srgbClr val="000000"/>
                        </a:solidFill>
                        <a:latin typeface="Calibri"/>
                        <a:ea typeface="Calibri"/>
                        <a:cs typeface="Calibri"/>
                        <a:sym typeface="Calibri"/>
                      </a:endParaRPr>
                    </a:p>
                  </a:txBody>
                  <a:tcPr marL="44450" marR="44450" marT="0" marB="0">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200"/>
                        <a:t>Your financial system processes invoices incorrectly due to a bug</a:t>
                      </a:r>
                      <a:endParaRPr sz="1200">
                        <a:solidFill>
                          <a:srgbClr val="000000"/>
                        </a:solidFill>
                        <a:latin typeface="Calibri"/>
                        <a:ea typeface="Calibri"/>
                        <a:cs typeface="Calibri"/>
                        <a:sym typeface="Calibri"/>
                      </a:endParaRPr>
                    </a:p>
                  </a:txBody>
                  <a:tcPr marL="44450" marR="44450" marT="0" marB="0">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extLst>
                  <a:ext uri="{0D108BD9-81ED-4DB2-BD59-A6C34878D82A}">
                    <a16:rowId xmlns:a16="http://schemas.microsoft.com/office/drawing/2014/main" val="10012"/>
                  </a:ext>
                </a:extLst>
              </a:tr>
              <a:tr h="172525">
                <a:tc>
                  <a:txBody>
                    <a:bodyPr/>
                    <a:lstStyle/>
                    <a:p>
                      <a:pPr marL="0" marR="0" lvl="0" indent="0" algn="l" rtl="0">
                        <a:lnSpc>
                          <a:spcPct val="100000"/>
                        </a:lnSpc>
                        <a:spcBef>
                          <a:spcPts val="0"/>
                        </a:spcBef>
                        <a:spcAft>
                          <a:spcPts val="0"/>
                        </a:spcAft>
                        <a:buNone/>
                      </a:pPr>
                      <a:r>
                        <a:rPr lang="en-US" sz="1200"/>
                        <a:t> </a:t>
                      </a:r>
                      <a:endParaRPr sz="1200">
                        <a:solidFill>
                          <a:srgbClr val="000000"/>
                        </a:solidFill>
                        <a:latin typeface="Calibri"/>
                        <a:ea typeface="Calibri"/>
                        <a:cs typeface="Calibri"/>
                        <a:sym typeface="Calibri"/>
                      </a:endParaRPr>
                    </a:p>
                  </a:txBody>
                  <a:tcPr marL="44450" marR="44450" marT="0" marB="0">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200"/>
                        <a:t>Virus/Malicious code</a:t>
                      </a:r>
                      <a:endParaRPr sz="1200">
                        <a:solidFill>
                          <a:srgbClr val="000000"/>
                        </a:solidFill>
                        <a:latin typeface="Calibri"/>
                        <a:ea typeface="Calibri"/>
                        <a:cs typeface="Calibri"/>
                        <a:sym typeface="Calibri"/>
                      </a:endParaRPr>
                    </a:p>
                  </a:txBody>
                  <a:tcPr marL="44450" marR="44450" marT="0" marB="0">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200"/>
                        <a:t>A virus spreads throughout your network preventing access to your data</a:t>
                      </a:r>
                      <a:endParaRPr sz="1200">
                        <a:solidFill>
                          <a:srgbClr val="000000"/>
                        </a:solidFill>
                        <a:latin typeface="Calibri"/>
                        <a:ea typeface="Calibri"/>
                        <a:cs typeface="Calibri"/>
                        <a:sym typeface="Calibri"/>
                      </a:endParaRPr>
                    </a:p>
                  </a:txBody>
                  <a:tcPr marL="44450" marR="44450" marT="0" marB="0">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extLst>
                  <a:ext uri="{0D108BD9-81ED-4DB2-BD59-A6C34878D82A}">
                    <a16:rowId xmlns:a16="http://schemas.microsoft.com/office/drawing/2014/main" val="10013"/>
                  </a:ext>
                </a:extLst>
              </a:tr>
              <a:tr h="172525">
                <a:tc>
                  <a:txBody>
                    <a:bodyPr/>
                    <a:lstStyle/>
                    <a:p>
                      <a:pPr marL="0" marR="0" lvl="0" indent="0" algn="l" rtl="0">
                        <a:lnSpc>
                          <a:spcPct val="100000"/>
                        </a:lnSpc>
                        <a:spcBef>
                          <a:spcPts val="0"/>
                        </a:spcBef>
                        <a:spcAft>
                          <a:spcPts val="0"/>
                        </a:spcAft>
                        <a:buNone/>
                      </a:pPr>
                      <a:r>
                        <a:rPr lang="en-US" sz="1200"/>
                        <a:t>Physical</a:t>
                      </a:r>
                      <a:endParaRPr sz="1200">
                        <a:solidFill>
                          <a:srgbClr val="000000"/>
                        </a:solidFill>
                        <a:latin typeface="Calibri"/>
                        <a:ea typeface="Calibri"/>
                        <a:cs typeface="Calibri"/>
                        <a:sym typeface="Calibri"/>
                      </a:endParaRPr>
                    </a:p>
                  </a:txBody>
                  <a:tcPr marL="44450" marR="44450" marT="0" marB="0">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200"/>
                        <a:t>Sabotage</a:t>
                      </a:r>
                      <a:endParaRPr sz="1200">
                        <a:solidFill>
                          <a:srgbClr val="000000"/>
                        </a:solidFill>
                        <a:latin typeface="Calibri"/>
                        <a:ea typeface="Calibri"/>
                        <a:cs typeface="Calibri"/>
                        <a:sym typeface="Calibri"/>
                      </a:endParaRPr>
                    </a:p>
                  </a:txBody>
                  <a:tcPr marL="44450" marR="44450" marT="0" marB="0">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200"/>
                        <a:t>A disgruntled ex-employee takes an axe to your server room</a:t>
                      </a:r>
                      <a:endParaRPr sz="1200">
                        <a:solidFill>
                          <a:srgbClr val="000000"/>
                        </a:solidFill>
                        <a:latin typeface="Calibri"/>
                        <a:ea typeface="Calibri"/>
                        <a:cs typeface="Calibri"/>
                        <a:sym typeface="Calibri"/>
                      </a:endParaRPr>
                    </a:p>
                  </a:txBody>
                  <a:tcPr marL="44450" marR="44450" marT="0" marB="0">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extLst>
                  <a:ext uri="{0D108BD9-81ED-4DB2-BD59-A6C34878D82A}">
                    <a16:rowId xmlns:a16="http://schemas.microsoft.com/office/drawing/2014/main" val="10014"/>
                  </a:ext>
                </a:extLst>
              </a:tr>
              <a:tr h="172525">
                <a:tc>
                  <a:txBody>
                    <a:bodyPr/>
                    <a:lstStyle/>
                    <a:p>
                      <a:pPr marL="0" marR="0" lvl="0" indent="0" algn="l" rtl="0">
                        <a:lnSpc>
                          <a:spcPct val="100000"/>
                        </a:lnSpc>
                        <a:spcBef>
                          <a:spcPts val="0"/>
                        </a:spcBef>
                        <a:spcAft>
                          <a:spcPts val="0"/>
                        </a:spcAft>
                        <a:buNone/>
                      </a:pPr>
                      <a:r>
                        <a:rPr lang="en-US" sz="1200"/>
                        <a:t> </a:t>
                      </a:r>
                      <a:endParaRPr sz="1200">
                        <a:solidFill>
                          <a:srgbClr val="000000"/>
                        </a:solidFill>
                        <a:latin typeface="Calibri"/>
                        <a:ea typeface="Calibri"/>
                        <a:cs typeface="Calibri"/>
                        <a:sym typeface="Calibri"/>
                      </a:endParaRPr>
                    </a:p>
                  </a:txBody>
                  <a:tcPr marL="44450" marR="44450" marT="0" marB="0">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200"/>
                        <a:t>Theft</a:t>
                      </a:r>
                      <a:endParaRPr sz="1200">
                        <a:solidFill>
                          <a:srgbClr val="000000"/>
                        </a:solidFill>
                        <a:latin typeface="Calibri"/>
                        <a:ea typeface="Calibri"/>
                        <a:cs typeface="Calibri"/>
                        <a:sym typeface="Calibri"/>
                      </a:endParaRPr>
                    </a:p>
                  </a:txBody>
                  <a:tcPr marL="44450" marR="44450" marT="0" marB="0">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200"/>
                        <a:t>You come in on Monday morning to find all your PC's have been stolen</a:t>
                      </a:r>
                      <a:endParaRPr sz="1200">
                        <a:solidFill>
                          <a:srgbClr val="000000"/>
                        </a:solidFill>
                        <a:latin typeface="Calibri"/>
                        <a:ea typeface="Calibri"/>
                        <a:cs typeface="Calibri"/>
                        <a:sym typeface="Calibri"/>
                      </a:endParaRPr>
                    </a:p>
                  </a:txBody>
                  <a:tcPr marL="44450" marR="44450" marT="0" marB="0">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extLst>
                  <a:ext uri="{0D108BD9-81ED-4DB2-BD59-A6C34878D82A}">
                    <a16:rowId xmlns:a16="http://schemas.microsoft.com/office/drawing/2014/main" val="10015"/>
                  </a:ext>
                </a:extLst>
              </a:tr>
              <a:tr h="172525">
                <a:tc>
                  <a:txBody>
                    <a:bodyPr/>
                    <a:lstStyle/>
                    <a:p>
                      <a:pPr marL="0" marR="0" lvl="0" indent="0" algn="l" rtl="0">
                        <a:lnSpc>
                          <a:spcPct val="100000"/>
                        </a:lnSpc>
                        <a:spcBef>
                          <a:spcPts val="0"/>
                        </a:spcBef>
                        <a:spcAft>
                          <a:spcPts val="0"/>
                        </a:spcAft>
                        <a:buNone/>
                      </a:pPr>
                      <a:r>
                        <a:rPr lang="en-US" sz="1200"/>
                        <a:t> </a:t>
                      </a:r>
                      <a:endParaRPr sz="1200">
                        <a:solidFill>
                          <a:srgbClr val="000000"/>
                        </a:solidFill>
                        <a:latin typeface="Calibri"/>
                        <a:ea typeface="Calibri"/>
                        <a:cs typeface="Calibri"/>
                        <a:sym typeface="Calibri"/>
                      </a:endParaRPr>
                    </a:p>
                  </a:txBody>
                  <a:tcPr marL="44450" marR="44450" marT="0" marB="0">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200"/>
                        <a:t>Arson</a:t>
                      </a:r>
                      <a:endParaRPr sz="1200">
                        <a:solidFill>
                          <a:srgbClr val="000000"/>
                        </a:solidFill>
                        <a:latin typeface="Calibri"/>
                        <a:ea typeface="Calibri"/>
                        <a:cs typeface="Calibri"/>
                        <a:sym typeface="Calibri"/>
                      </a:endParaRPr>
                    </a:p>
                  </a:txBody>
                  <a:tcPr marL="44450" marR="44450" marT="0" marB="0">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200"/>
                        <a:t>Someone with a grudge against your organization starts a fire during the night</a:t>
                      </a:r>
                      <a:endParaRPr sz="1200">
                        <a:solidFill>
                          <a:srgbClr val="000000"/>
                        </a:solidFill>
                        <a:latin typeface="Calibri"/>
                        <a:ea typeface="Calibri"/>
                        <a:cs typeface="Calibri"/>
                        <a:sym typeface="Calibri"/>
                      </a:endParaRPr>
                    </a:p>
                  </a:txBody>
                  <a:tcPr marL="44450" marR="44450" marT="0" marB="0">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extLst>
                  <a:ext uri="{0D108BD9-81ED-4DB2-BD59-A6C34878D82A}">
                    <a16:rowId xmlns:a16="http://schemas.microsoft.com/office/drawing/2014/main" val="10016"/>
                  </a:ext>
                </a:extLst>
              </a:tr>
              <a:tr h="172525">
                <a:tc>
                  <a:txBody>
                    <a:bodyPr/>
                    <a:lstStyle/>
                    <a:p>
                      <a:pPr marL="0" marR="0" lvl="0" indent="0" algn="l" rtl="0">
                        <a:lnSpc>
                          <a:spcPct val="100000"/>
                        </a:lnSpc>
                        <a:spcBef>
                          <a:spcPts val="0"/>
                        </a:spcBef>
                        <a:spcAft>
                          <a:spcPts val="0"/>
                        </a:spcAft>
                        <a:buNone/>
                      </a:pPr>
                      <a:r>
                        <a:rPr lang="en-US" sz="1200"/>
                        <a:t>Environmental</a:t>
                      </a:r>
                      <a:endParaRPr sz="1200">
                        <a:solidFill>
                          <a:srgbClr val="000000"/>
                        </a:solidFill>
                        <a:latin typeface="Calibri"/>
                        <a:ea typeface="Calibri"/>
                        <a:cs typeface="Calibri"/>
                        <a:sym typeface="Calibri"/>
                      </a:endParaRPr>
                    </a:p>
                  </a:txBody>
                  <a:tcPr marL="44450" marR="44450" marT="0" marB="0">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200"/>
                        <a:t>Hazardous waste</a:t>
                      </a:r>
                      <a:endParaRPr sz="1200">
                        <a:solidFill>
                          <a:srgbClr val="000000"/>
                        </a:solidFill>
                        <a:latin typeface="Calibri"/>
                        <a:ea typeface="Calibri"/>
                        <a:cs typeface="Calibri"/>
                        <a:sym typeface="Calibri"/>
                      </a:endParaRPr>
                    </a:p>
                  </a:txBody>
                  <a:tcPr marL="44450" marR="44450" marT="0" marB="0">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200"/>
                        <a:t>A lorry carrying hazardous waste has an accident outside your office</a:t>
                      </a:r>
                      <a:endParaRPr sz="1200">
                        <a:solidFill>
                          <a:srgbClr val="000000"/>
                        </a:solidFill>
                        <a:latin typeface="Calibri"/>
                        <a:ea typeface="Calibri"/>
                        <a:cs typeface="Calibri"/>
                        <a:sym typeface="Calibri"/>
                      </a:endParaRPr>
                    </a:p>
                  </a:txBody>
                  <a:tcPr marL="44450" marR="44450" marT="0" marB="0">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extLst>
                  <a:ext uri="{0D108BD9-81ED-4DB2-BD59-A6C34878D82A}">
                    <a16:rowId xmlns:a16="http://schemas.microsoft.com/office/drawing/2014/main" val="10017"/>
                  </a:ext>
                </a:extLst>
              </a:tr>
              <a:tr h="172525">
                <a:tc>
                  <a:txBody>
                    <a:bodyPr/>
                    <a:lstStyle/>
                    <a:p>
                      <a:pPr marL="0" marR="0" lvl="0" indent="0" algn="l" rtl="0">
                        <a:lnSpc>
                          <a:spcPct val="100000"/>
                        </a:lnSpc>
                        <a:spcBef>
                          <a:spcPts val="0"/>
                        </a:spcBef>
                        <a:spcAft>
                          <a:spcPts val="0"/>
                        </a:spcAft>
                        <a:buNone/>
                      </a:pPr>
                      <a:r>
                        <a:rPr lang="en-US" sz="1200"/>
                        <a:t> </a:t>
                      </a:r>
                      <a:endParaRPr sz="1200">
                        <a:solidFill>
                          <a:srgbClr val="000000"/>
                        </a:solidFill>
                        <a:latin typeface="Calibri"/>
                        <a:ea typeface="Calibri"/>
                        <a:cs typeface="Calibri"/>
                        <a:sym typeface="Calibri"/>
                      </a:endParaRPr>
                    </a:p>
                  </a:txBody>
                  <a:tcPr marL="44450" marR="44450" marT="0" marB="0">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200"/>
                        <a:t>Power failure</a:t>
                      </a:r>
                      <a:endParaRPr sz="1200">
                        <a:solidFill>
                          <a:srgbClr val="000000"/>
                        </a:solidFill>
                        <a:latin typeface="Calibri"/>
                        <a:ea typeface="Calibri"/>
                        <a:cs typeface="Calibri"/>
                        <a:sym typeface="Calibri"/>
                      </a:endParaRPr>
                    </a:p>
                  </a:txBody>
                  <a:tcPr marL="44450" marR="44450" marT="0" marB="0">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200"/>
                        <a:t>The sub-station supplying your area has a meltdown</a:t>
                      </a:r>
                      <a:endParaRPr sz="1200">
                        <a:solidFill>
                          <a:srgbClr val="000000"/>
                        </a:solidFill>
                        <a:latin typeface="Calibri"/>
                        <a:ea typeface="Calibri"/>
                        <a:cs typeface="Calibri"/>
                        <a:sym typeface="Calibri"/>
                      </a:endParaRPr>
                    </a:p>
                  </a:txBody>
                  <a:tcPr marL="44450" marR="44450" marT="0" marB="0">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extLst>
                  <a:ext uri="{0D108BD9-81ED-4DB2-BD59-A6C34878D82A}">
                    <a16:rowId xmlns:a16="http://schemas.microsoft.com/office/drawing/2014/main" val="10018"/>
                  </a:ext>
                </a:extLst>
              </a:tr>
              <a:tr h="172525">
                <a:tc>
                  <a:txBody>
                    <a:bodyPr/>
                    <a:lstStyle/>
                    <a:p>
                      <a:pPr marL="0" marR="0" lvl="0" indent="0" algn="l" rtl="0">
                        <a:lnSpc>
                          <a:spcPct val="100000"/>
                        </a:lnSpc>
                        <a:spcBef>
                          <a:spcPts val="0"/>
                        </a:spcBef>
                        <a:spcAft>
                          <a:spcPts val="0"/>
                        </a:spcAft>
                        <a:buNone/>
                      </a:pPr>
                      <a:r>
                        <a:rPr lang="en-US" sz="1200"/>
                        <a:t> </a:t>
                      </a:r>
                      <a:endParaRPr sz="1200">
                        <a:solidFill>
                          <a:srgbClr val="000000"/>
                        </a:solidFill>
                        <a:latin typeface="Calibri"/>
                        <a:ea typeface="Calibri"/>
                        <a:cs typeface="Calibri"/>
                        <a:sym typeface="Calibri"/>
                      </a:endParaRPr>
                    </a:p>
                  </a:txBody>
                  <a:tcPr marL="44450" marR="44450" marT="0" marB="0">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200"/>
                        <a:t>Gas supply failure</a:t>
                      </a:r>
                      <a:endParaRPr sz="1200">
                        <a:solidFill>
                          <a:srgbClr val="000000"/>
                        </a:solidFill>
                        <a:latin typeface="Calibri"/>
                        <a:ea typeface="Calibri"/>
                        <a:cs typeface="Calibri"/>
                        <a:sym typeface="Calibri"/>
                      </a:endParaRPr>
                    </a:p>
                  </a:txBody>
                  <a:tcPr marL="44450" marR="44450" marT="0" marB="0">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200"/>
                        <a:t>There is a suspected leak, and all supplies are turned off</a:t>
                      </a:r>
                      <a:endParaRPr sz="1200">
                        <a:solidFill>
                          <a:srgbClr val="000000"/>
                        </a:solidFill>
                        <a:latin typeface="Calibri"/>
                        <a:ea typeface="Calibri"/>
                        <a:cs typeface="Calibri"/>
                        <a:sym typeface="Calibri"/>
                      </a:endParaRPr>
                    </a:p>
                  </a:txBody>
                  <a:tcPr marL="44450" marR="44450" marT="0" marB="0">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extLst>
                  <a:ext uri="{0D108BD9-81ED-4DB2-BD59-A6C34878D82A}">
                    <a16:rowId xmlns:a16="http://schemas.microsoft.com/office/drawing/2014/main" val="10019"/>
                  </a:ext>
                </a:extLst>
              </a:tr>
              <a:tr h="194050">
                <a:tc>
                  <a:txBody>
                    <a:bodyPr/>
                    <a:lstStyle/>
                    <a:p>
                      <a:pPr marL="0" marR="0" lvl="0" indent="0" algn="l" rtl="0">
                        <a:lnSpc>
                          <a:spcPct val="100000"/>
                        </a:lnSpc>
                        <a:spcBef>
                          <a:spcPts val="0"/>
                        </a:spcBef>
                        <a:spcAft>
                          <a:spcPts val="0"/>
                        </a:spcAft>
                        <a:buNone/>
                      </a:pPr>
                      <a:r>
                        <a:rPr lang="en-US" sz="1200"/>
                        <a:t>Operational</a:t>
                      </a:r>
                      <a:endParaRPr sz="1200">
                        <a:solidFill>
                          <a:srgbClr val="000000"/>
                        </a:solidFill>
                        <a:latin typeface="Calibri"/>
                        <a:ea typeface="Calibri"/>
                        <a:cs typeface="Calibri"/>
                        <a:sym typeface="Calibri"/>
                      </a:endParaRPr>
                    </a:p>
                  </a:txBody>
                  <a:tcPr marL="44450" marR="44450" marT="0" marB="0">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200"/>
                        <a:t>Process error</a:t>
                      </a:r>
                      <a:endParaRPr sz="1200">
                        <a:solidFill>
                          <a:srgbClr val="000000"/>
                        </a:solidFill>
                        <a:latin typeface="Calibri"/>
                        <a:ea typeface="Calibri"/>
                        <a:cs typeface="Calibri"/>
                        <a:sym typeface="Calibri"/>
                      </a:endParaRPr>
                    </a:p>
                  </a:txBody>
                  <a:tcPr marL="44450" marR="44450" marT="0" marB="0">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200"/>
                        <a:t>Data is sent to the wrong destination</a:t>
                      </a:r>
                      <a:endParaRPr sz="1200">
                        <a:solidFill>
                          <a:srgbClr val="000000"/>
                        </a:solidFill>
                        <a:latin typeface="Calibri"/>
                        <a:ea typeface="Calibri"/>
                        <a:cs typeface="Calibri"/>
                        <a:sym typeface="Calibri"/>
                      </a:endParaRPr>
                    </a:p>
                  </a:txBody>
                  <a:tcPr marL="44450" marR="44450" marT="0" marB="0">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extLst>
                  <a:ext uri="{0D108BD9-81ED-4DB2-BD59-A6C34878D82A}">
                    <a16:rowId xmlns:a16="http://schemas.microsoft.com/office/drawing/2014/main" val="10020"/>
                  </a:ext>
                </a:extLst>
              </a:tr>
              <a:tr h="172525">
                <a:tc>
                  <a:txBody>
                    <a:bodyPr/>
                    <a:lstStyle/>
                    <a:p>
                      <a:pPr marL="0" marR="0" lvl="0" indent="0" algn="l" rtl="0">
                        <a:lnSpc>
                          <a:spcPct val="100000"/>
                        </a:lnSpc>
                        <a:spcBef>
                          <a:spcPts val="0"/>
                        </a:spcBef>
                        <a:spcAft>
                          <a:spcPts val="0"/>
                        </a:spcAft>
                        <a:buNone/>
                      </a:pPr>
                      <a:r>
                        <a:rPr lang="en-US" sz="1200"/>
                        <a:t> </a:t>
                      </a:r>
                      <a:endParaRPr sz="1200">
                        <a:solidFill>
                          <a:srgbClr val="000000"/>
                        </a:solidFill>
                        <a:latin typeface="Calibri"/>
                        <a:ea typeface="Calibri"/>
                        <a:cs typeface="Calibri"/>
                        <a:sym typeface="Calibri"/>
                      </a:endParaRPr>
                    </a:p>
                  </a:txBody>
                  <a:tcPr marL="44450" marR="44450" marT="0" marB="0">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200"/>
                        <a:t>Crime scene</a:t>
                      </a:r>
                      <a:endParaRPr sz="1200">
                        <a:solidFill>
                          <a:srgbClr val="000000"/>
                        </a:solidFill>
                        <a:latin typeface="Calibri"/>
                        <a:ea typeface="Calibri"/>
                        <a:cs typeface="Calibri"/>
                        <a:sym typeface="Calibri"/>
                      </a:endParaRPr>
                    </a:p>
                  </a:txBody>
                  <a:tcPr marL="44450" marR="44450" marT="0" marB="0">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200"/>
                        <a:t>A crime happens in or near your office and the area is sealed off by police</a:t>
                      </a:r>
                      <a:endParaRPr sz="1200">
                        <a:solidFill>
                          <a:srgbClr val="000000"/>
                        </a:solidFill>
                        <a:latin typeface="Calibri"/>
                        <a:ea typeface="Calibri"/>
                        <a:cs typeface="Calibri"/>
                        <a:sym typeface="Calibri"/>
                      </a:endParaRPr>
                    </a:p>
                  </a:txBody>
                  <a:tcPr marL="44450" marR="44450" marT="0" marB="0">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extLst>
                  <a:ext uri="{0D108BD9-81ED-4DB2-BD59-A6C34878D82A}">
                    <a16:rowId xmlns:a16="http://schemas.microsoft.com/office/drawing/2014/main" val="10021"/>
                  </a:ext>
                </a:extLst>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Google Shape;158;p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4400"/>
              <a:buFont typeface="Calibri"/>
              <a:buNone/>
            </a:pPr>
            <a:r>
              <a:rPr lang="en-US" b="0" i="0" u="none" strike="noStrike">
                <a:latin typeface="Calibri"/>
                <a:ea typeface="Calibri"/>
                <a:cs typeface="Calibri"/>
                <a:sym typeface="Calibri"/>
              </a:rPr>
              <a:t>Risk Identification in the Worksheet</a:t>
            </a:r>
            <a:endParaRPr b="1" i="0" u="none" strike="noStrike">
              <a:latin typeface="Times New Roman"/>
              <a:ea typeface="Times New Roman"/>
              <a:cs typeface="Times New Roman"/>
              <a:sym typeface="Times New Roman"/>
            </a:endParaRPr>
          </a:p>
        </p:txBody>
      </p:sp>
      <p:pic>
        <p:nvPicPr>
          <p:cNvPr id="159" name="Google Shape;159;p8" descr="Logo&#10;&#10;Description automatically generated"/>
          <p:cNvPicPr preferRelativeResize="0"/>
          <p:nvPr/>
        </p:nvPicPr>
        <p:blipFill rotWithShape="1">
          <a:blip r:embed="rId3">
            <a:alphaModFix/>
          </a:blip>
          <a:srcRect/>
          <a:stretch/>
        </p:blipFill>
        <p:spPr>
          <a:xfrm>
            <a:off x="859183" y="6176963"/>
            <a:ext cx="588617" cy="573747"/>
          </a:xfrm>
          <a:prstGeom prst="rect">
            <a:avLst/>
          </a:prstGeom>
          <a:noFill/>
          <a:ln>
            <a:noFill/>
          </a:ln>
        </p:spPr>
      </p:pic>
      <p:sp>
        <p:nvSpPr>
          <p:cNvPr id="160" name="Google Shape;160;p8"/>
          <p:cNvSpPr txBox="1"/>
          <p:nvPr/>
        </p:nvSpPr>
        <p:spPr>
          <a:xfrm>
            <a:off x="1513114" y="6121299"/>
            <a:ext cx="2436000" cy="6465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dirty="0">
                <a:solidFill>
                  <a:schemeClr val="dk1"/>
                </a:solidFill>
                <a:latin typeface="Calibri"/>
                <a:ea typeface="Calibri"/>
                <a:cs typeface="Calibri"/>
                <a:sym typeface="Calibri"/>
              </a:rPr>
              <a:t>The Ohio Cyber Reserve (OhCR)</a:t>
            </a:r>
            <a:endParaRPr dirty="0"/>
          </a:p>
          <a:p>
            <a:pPr marL="0" marR="0" lvl="0" indent="0" algn="l" rtl="0">
              <a:spcBef>
                <a:spcPts val="0"/>
              </a:spcBef>
              <a:spcAft>
                <a:spcPts val="0"/>
              </a:spcAft>
              <a:buNone/>
            </a:pPr>
            <a:r>
              <a:rPr lang="en-US" sz="1200" dirty="0">
                <a:solidFill>
                  <a:schemeClr val="dk1"/>
                </a:solidFill>
                <a:latin typeface="Calibri"/>
                <a:ea typeface="Calibri"/>
                <a:cs typeface="Calibri"/>
                <a:sym typeface="Calibri"/>
              </a:rPr>
              <a:t>October 23, 2023</a:t>
            </a:r>
            <a:endParaRPr dirty="0"/>
          </a:p>
          <a:p>
            <a:pPr marL="0" marR="0" lvl="0" indent="0" algn="l" rtl="0">
              <a:spcBef>
                <a:spcPts val="0"/>
              </a:spcBef>
              <a:spcAft>
                <a:spcPts val="0"/>
              </a:spcAft>
              <a:buNone/>
            </a:pPr>
            <a:r>
              <a:rPr lang="en-US" sz="1200" b="0" i="0" dirty="0">
                <a:solidFill>
                  <a:schemeClr val="dk1"/>
                </a:solidFill>
                <a:latin typeface="Calibri"/>
                <a:ea typeface="Calibri"/>
                <a:cs typeface="Calibri"/>
                <a:sym typeface="Calibri"/>
              </a:rPr>
              <a:t>‘Building a More Cyber Secure Ohio’</a:t>
            </a:r>
            <a:endParaRPr dirty="0"/>
          </a:p>
        </p:txBody>
      </p:sp>
      <p:sp>
        <p:nvSpPr>
          <p:cNvPr id="161" name="Google Shape;161;p8"/>
          <p:cNvSpPr txBox="1">
            <a:spLocks noGrp="1"/>
          </p:cNvSpPr>
          <p:nvPr>
            <p:ph type="body" idx="1"/>
          </p:nvPr>
        </p:nvSpPr>
        <p:spPr>
          <a:xfrm>
            <a:off x="838200" y="1825625"/>
            <a:ext cx="5511799" cy="4197804"/>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1800"/>
              <a:buNone/>
            </a:pPr>
            <a:r>
              <a:rPr lang="en-US" sz="1800"/>
              <a:t>As the team identifies the threats to the network system, we add the Date Added, the Identified Risk and the Business Effect.</a:t>
            </a:r>
            <a:endParaRPr/>
          </a:p>
          <a:p>
            <a:pPr marL="0" lvl="0" indent="0" algn="l" rtl="0">
              <a:lnSpc>
                <a:spcPct val="90000"/>
              </a:lnSpc>
              <a:spcBef>
                <a:spcPts val="1000"/>
              </a:spcBef>
              <a:spcAft>
                <a:spcPts val="0"/>
              </a:spcAft>
              <a:buClr>
                <a:schemeClr val="dk1"/>
              </a:buClr>
              <a:buSzPts val="1800"/>
              <a:buNone/>
            </a:pPr>
            <a:r>
              <a:rPr lang="en-US" sz="1800"/>
              <a:t>For each threat the Business Effect can be:</a:t>
            </a:r>
            <a:endParaRPr/>
          </a:p>
          <a:p>
            <a:pPr marL="228600" lvl="0" indent="-228600" algn="l" rtl="0">
              <a:lnSpc>
                <a:spcPct val="90000"/>
              </a:lnSpc>
              <a:spcBef>
                <a:spcPts val="1000"/>
              </a:spcBef>
              <a:spcAft>
                <a:spcPts val="0"/>
              </a:spcAft>
              <a:buClr>
                <a:schemeClr val="dk1"/>
              </a:buClr>
              <a:buSzPts val="1800"/>
              <a:buChar char="•"/>
            </a:pPr>
            <a:r>
              <a:rPr lang="en-US" sz="1800"/>
              <a:t>Loss of Business Continuity</a:t>
            </a:r>
            <a:endParaRPr/>
          </a:p>
          <a:p>
            <a:pPr marL="228600" lvl="0" indent="-228600" algn="l" rtl="0">
              <a:lnSpc>
                <a:spcPct val="90000"/>
              </a:lnSpc>
              <a:spcBef>
                <a:spcPts val="1000"/>
              </a:spcBef>
              <a:spcAft>
                <a:spcPts val="0"/>
              </a:spcAft>
              <a:buClr>
                <a:schemeClr val="dk1"/>
              </a:buClr>
              <a:buSzPts val="1800"/>
              <a:buChar char="•"/>
            </a:pPr>
            <a:r>
              <a:rPr lang="en-US" sz="1800"/>
              <a:t>Cybersecurity Vulnerability</a:t>
            </a:r>
            <a:endParaRPr/>
          </a:p>
          <a:p>
            <a:pPr marL="228600" lvl="0" indent="-228600" algn="l" rtl="0">
              <a:lnSpc>
                <a:spcPct val="90000"/>
              </a:lnSpc>
              <a:spcBef>
                <a:spcPts val="1000"/>
              </a:spcBef>
              <a:spcAft>
                <a:spcPts val="0"/>
              </a:spcAft>
              <a:buClr>
                <a:schemeClr val="dk1"/>
              </a:buClr>
              <a:buSzPts val="1800"/>
              <a:buChar char="•"/>
            </a:pPr>
            <a:r>
              <a:rPr lang="en-US" sz="1800"/>
              <a:t>Damage to Brand Reputation</a:t>
            </a:r>
            <a:endParaRPr/>
          </a:p>
          <a:p>
            <a:pPr marL="228600" lvl="0" indent="-228600" algn="l" rtl="0">
              <a:lnSpc>
                <a:spcPct val="90000"/>
              </a:lnSpc>
              <a:spcBef>
                <a:spcPts val="1000"/>
              </a:spcBef>
              <a:spcAft>
                <a:spcPts val="0"/>
              </a:spcAft>
              <a:buClr>
                <a:schemeClr val="dk1"/>
              </a:buClr>
              <a:buSzPts val="1800"/>
              <a:buChar char="•"/>
            </a:pPr>
            <a:r>
              <a:rPr lang="en-US" sz="1800"/>
              <a:t>Cybersecurity Fine</a:t>
            </a:r>
            <a:endParaRPr/>
          </a:p>
          <a:p>
            <a:pPr marL="0" lvl="0" indent="0" algn="l" rtl="0">
              <a:lnSpc>
                <a:spcPct val="90000"/>
              </a:lnSpc>
              <a:spcBef>
                <a:spcPts val="1000"/>
              </a:spcBef>
              <a:spcAft>
                <a:spcPts val="0"/>
              </a:spcAft>
              <a:buClr>
                <a:schemeClr val="dk1"/>
              </a:buClr>
              <a:buSzPts val="1800"/>
              <a:buNone/>
            </a:pPr>
            <a:endParaRPr sz="1800"/>
          </a:p>
          <a:p>
            <a:pPr marL="0" lvl="0" indent="0" algn="l" rtl="0">
              <a:lnSpc>
                <a:spcPct val="90000"/>
              </a:lnSpc>
              <a:spcBef>
                <a:spcPts val="1000"/>
              </a:spcBef>
              <a:spcAft>
                <a:spcPts val="0"/>
              </a:spcAft>
              <a:buClr>
                <a:schemeClr val="dk1"/>
              </a:buClr>
              <a:buSzPts val="1800"/>
              <a:buNone/>
            </a:pPr>
            <a:endParaRPr sz="1800"/>
          </a:p>
          <a:p>
            <a:pPr marL="0" lvl="0" indent="0" algn="l" rtl="0">
              <a:lnSpc>
                <a:spcPct val="90000"/>
              </a:lnSpc>
              <a:spcBef>
                <a:spcPts val="1000"/>
              </a:spcBef>
              <a:spcAft>
                <a:spcPts val="0"/>
              </a:spcAft>
              <a:buClr>
                <a:schemeClr val="dk1"/>
              </a:buClr>
              <a:buSzPts val="1800"/>
              <a:buNone/>
            </a:pPr>
            <a:endParaRPr sz="1800"/>
          </a:p>
          <a:p>
            <a:pPr marL="228600" lvl="0" indent="-101600" algn="l" rtl="0">
              <a:lnSpc>
                <a:spcPct val="90000"/>
              </a:lnSpc>
              <a:spcBef>
                <a:spcPts val="1000"/>
              </a:spcBef>
              <a:spcAft>
                <a:spcPts val="0"/>
              </a:spcAft>
              <a:buClr>
                <a:schemeClr val="dk1"/>
              </a:buClr>
              <a:buSzPts val="2000"/>
              <a:buFont typeface="Noto Sans Symbols"/>
              <a:buNone/>
            </a:pPr>
            <a:endParaRPr sz="2000"/>
          </a:p>
          <a:p>
            <a:pPr marL="228600" lvl="0" indent="-76200" algn="l" rtl="0">
              <a:lnSpc>
                <a:spcPct val="90000"/>
              </a:lnSpc>
              <a:spcBef>
                <a:spcPts val="1000"/>
              </a:spcBef>
              <a:spcAft>
                <a:spcPts val="0"/>
              </a:spcAft>
              <a:buClr>
                <a:schemeClr val="dk1"/>
              </a:buClr>
              <a:buSzPts val="2400"/>
              <a:buFont typeface="Noto Sans Symbols"/>
              <a:buNone/>
            </a:pPr>
            <a:endParaRPr sz="2400"/>
          </a:p>
          <a:p>
            <a:pPr marL="228600" lvl="0" indent="-57150" algn="l" rtl="0">
              <a:lnSpc>
                <a:spcPct val="90000"/>
              </a:lnSpc>
              <a:spcBef>
                <a:spcPts val="1000"/>
              </a:spcBef>
              <a:spcAft>
                <a:spcPts val="0"/>
              </a:spcAft>
              <a:buClr>
                <a:schemeClr val="dk1"/>
              </a:buClr>
              <a:buSzPts val="2700"/>
              <a:buFont typeface="Noto Sans Symbols"/>
              <a:buNone/>
            </a:pPr>
            <a:endParaRPr sz="2700"/>
          </a:p>
        </p:txBody>
      </p:sp>
      <p:pic>
        <p:nvPicPr>
          <p:cNvPr id="162" name="Google Shape;162;p8"/>
          <p:cNvPicPr preferRelativeResize="0"/>
          <p:nvPr/>
        </p:nvPicPr>
        <p:blipFill rotWithShape="1">
          <a:blip r:embed="rId4">
            <a:alphaModFix/>
          </a:blip>
          <a:srcRect/>
          <a:stretch/>
        </p:blipFill>
        <p:spPr>
          <a:xfrm>
            <a:off x="6400799" y="1825625"/>
            <a:ext cx="4953001" cy="1806067"/>
          </a:xfrm>
          <a:prstGeom prst="rect">
            <a:avLst/>
          </a:prstGeom>
          <a:noFill/>
          <a:ln w="9525" cap="flat" cmpd="sng">
            <a:solidFill>
              <a:schemeClr val="dk1"/>
            </a:solidFill>
            <a:prstDash val="solid"/>
            <a:round/>
            <a:headEnd type="none" w="sm" len="sm"/>
            <a:tailEnd type="none" w="sm" len="sm"/>
          </a:ln>
        </p:spPr>
      </p:pic>
      <p:sp>
        <p:nvSpPr>
          <p:cNvPr id="163" name="Google Shape;163;p8"/>
          <p:cNvSpPr txBox="1"/>
          <p:nvPr/>
        </p:nvSpPr>
        <p:spPr>
          <a:xfrm>
            <a:off x="6400799" y="3924527"/>
            <a:ext cx="4953001" cy="120032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dk1"/>
                </a:solidFill>
                <a:latin typeface="Calibri"/>
                <a:ea typeface="Calibri"/>
                <a:cs typeface="Calibri"/>
                <a:sym typeface="Calibri"/>
              </a:rPr>
              <a:t>Example:</a:t>
            </a:r>
            <a:endParaRPr/>
          </a:p>
          <a:p>
            <a:pPr marL="0" marR="0" lvl="0" indent="0" algn="l" rtl="0">
              <a:spcBef>
                <a:spcPts val="0"/>
              </a:spcBef>
              <a:spcAft>
                <a:spcPts val="0"/>
              </a:spcAft>
              <a:buNone/>
            </a:pPr>
            <a:r>
              <a:rPr lang="en-US" sz="1800">
                <a:solidFill>
                  <a:schemeClr val="dk1"/>
                </a:solidFill>
                <a:latin typeface="Calibri"/>
                <a:ea typeface="Calibri"/>
                <a:cs typeface="Calibri"/>
                <a:sym typeface="Calibri"/>
              </a:rPr>
              <a:t>Added ‘Loss of fiber optics to district’ and Loss of fiber optics to single building. We determined both would be ‘Loss of business continuity’</a:t>
            </a: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Google Shape;169;p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4400"/>
              <a:buFont typeface="Calibri"/>
              <a:buNone/>
            </a:pPr>
            <a:r>
              <a:rPr lang="en-US" b="0" i="0" u="none" strike="noStrike">
                <a:latin typeface="Calibri"/>
                <a:ea typeface="Calibri"/>
                <a:cs typeface="Calibri"/>
                <a:sym typeface="Calibri"/>
              </a:rPr>
              <a:t>Likelihood of the Threat</a:t>
            </a:r>
            <a:endParaRPr b="1" i="0" u="none" strike="noStrike">
              <a:latin typeface="Times New Roman"/>
              <a:ea typeface="Times New Roman"/>
              <a:cs typeface="Times New Roman"/>
              <a:sym typeface="Times New Roman"/>
            </a:endParaRPr>
          </a:p>
        </p:txBody>
      </p:sp>
      <p:pic>
        <p:nvPicPr>
          <p:cNvPr id="170" name="Google Shape;170;p9" descr="Logo&#10;&#10;Description automatically generated"/>
          <p:cNvPicPr preferRelativeResize="0"/>
          <p:nvPr/>
        </p:nvPicPr>
        <p:blipFill rotWithShape="1">
          <a:blip r:embed="rId3">
            <a:alphaModFix/>
          </a:blip>
          <a:srcRect/>
          <a:stretch/>
        </p:blipFill>
        <p:spPr>
          <a:xfrm>
            <a:off x="859183" y="6176963"/>
            <a:ext cx="588617" cy="573747"/>
          </a:xfrm>
          <a:prstGeom prst="rect">
            <a:avLst/>
          </a:prstGeom>
          <a:noFill/>
          <a:ln>
            <a:noFill/>
          </a:ln>
        </p:spPr>
      </p:pic>
      <p:sp>
        <p:nvSpPr>
          <p:cNvPr id="171" name="Google Shape;171;p9"/>
          <p:cNvSpPr txBox="1"/>
          <p:nvPr/>
        </p:nvSpPr>
        <p:spPr>
          <a:xfrm>
            <a:off x="1513114" y="6121299"/>
            <a:ext cx="2436000" cy="6465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dirty="0">
                <a:solidFill>
                  <a:schemeClr val="dk1"/>
                </a:solidFill>
                <a:latin typeface="Calibri"/>
                <a:ea typeface="Calibri"/>
                <a:cs typeface="Calibri"/>
                <a:sym typeface="Calibri"/>
              </a:rPr>
              <a:t>The Ohio Cyber Reserve (OhCR)</a:t>
            </a:r>
            <a:endParaRPr dirty="0"/>
          </a:p>
          <a:p>
            <a:pPr marL="0" marR="0" lvl="0" indent="0" algn="l" rtl="0">
              <a:spcBef>
                <a:spcPts val="0"/>
              </a:spcBef>
              <a:spcAft>
                <a:spcPts val="0"/>
              </a:spcAft>
              <a:buNone/>
            </a:pPr>
            <a:r>
              <a:rPr lang="en-US" sz="1200" dirty="0">
                <a:solidFill>
                  <a:schemeClr val="dk1"/>
                </a:solidFill>
                <a:latin typeface="Calibri"/>
                <a:ea typeface="Calibri"/>
                <a:cs typeface="Calibri"/>
                <a:sym typeface="Calibri"/>
              </a:rPr>
              <a:t>October 23, 2023</a:t>
            </a:r>
            <a:endParaRPr dirty="0"/>
          </a:p>
          <a:p>
            <a:pPr marL="0" marR="0" lvl="0" indent="0" algn="l" rtl="0">
              <a:spcBef>
                <a:spcPts val="0"/>
              </a:spcBef>
              <a:spcAft>
                <a:spcPts val="0"/>
              </a:spcAft>
              <a:buNone/>
            </a:pPr>
            <a:r>
              <a:rPr lang="en-US" sz="1200" b="0" i="0" dirty="0">
                <a:solidFill>
                  <a:schemeClr val="dk1"/>
                </a:solidFill>
                <a:latin typeface="Calibri"/>
                <a:ea typeface="Calibri"/>
                <a:cs typeface="Calibri"/>
                <a:sym typeface="Calibri"/>
              </a:rPr>
              <a:t>‘Building a More Cyber Secure Ohio’</a:t>
            </a:r>
            <a:endParaRPr dirty="0"/>
          </a:p>
        </p:txBody>
      </p:sp>
      <p:sp>
        <p:nvSpPr>
          <p:cNvPr id="172" name="Google Shape;172;p9"/>
          <p:cNvSpPr txBox="1">
            <a:spLocks noGrp="1"/>
          </p:cNvSpPr>
          <p:nvPr>
            <p:ph type="body" idx="1"/>
          </p:nvPr>
        </p:nvSpPr>
        <p:spPr>
          <a:xfrm>
            <a:off x="838200" y="1825626"/>
            <a:ext cx="5511799" cy="3106208"/>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1800"/>
              <a:buNone/>
            </a:pPr>
            <a:r>
              <a:rPr lang="en-US" sz="1800" dirty="0"/>
              <a:t>The next step is to perform the Risk Assessment of the threat event. We will determine the Likelihood that the event will happen. The Risk Assessment uses a 5-point scale for Likelihood. We determine the likelihood on the frequency that is or may occur.</a:t>
            </a:r>
            <a:endParaRPr dirty="0"/>
          </a:p>
          <a:p>
            <a:pPr marL="0" marR="0" lvl="0" indent="114300" algn="l" rtl="0">
              <a:lnSpc>
                <a:spcPct val="107000"/>
              </a:lnSpc>
              <a:spcBef>
                <a:spcPts val="0"/>
              </a:spcBef>
              <a:spcAft>
                <a:spcPts val="0"/>
              </a:spcAft>
              <a:buClr>
                <a:schemeClr val="dk1"/>
              </a:buClr>
              <a:buSzPts val="1800"/>
              <a:buNone/>
            </a:pPr>
            <a:endParaRPr sz="1800" dirty="0">
              <a:solidFill>
                <a:srgbClr val="000000"/>
              </a:solidFill>
              <a:latin typeface="Calibri"/>
              <a:ea typeface="Calibri"/>
              <a:cs typeface="Calibri"/>
              <a:sym typeface="Calibri"/>
            </a:endParaRPr>
          </a:p>
          <a:p>
            <a:pPr marL="0" marR="0" lvl="0" indent="0" algn="l" rtl="0">
              <a:lnSpc>
                <a:spcPct val="107000"/>
              </a:lnSpc>
              <a:spcBef>
                <a:spcPts val="0"/>
              </a:spcBef>
              <a:spcAft>
                <a:spcPts val="0"/>
              </a:spcAft>
              <a:buClr>
                <a:srgbClr val="000000"/>
              </a:buClr>
              <a:buSzPts val="1800"/>
              <a:buNone/>
            </a:pPr>
            <a:r>
              <a:rPr lang="en-US" sz="1800" dirty="0">
                <a:solidFill>
                  <a:srgbClr val="000000"/>
                </a:solidFill>
                <a:latin typeface="Calibri"/>
                <a:ea typeface="Calibri"/>
                <a:cs typeface="Calibri"/>
                <a:sym typeface="Calibri"/>
              </a:rPr>
              <a:t>5 - almost certain:	Happens daily</a:t>
            </a:r>
            <a:endParaRPr sz="1800" dirty="0">
              <a:latin typeface="Calibri"/>
              <a:ea typeface="Calibri"/>
              <a:cs typeface="Calibri"/>
              <a:sym typeface="Calibri"/>
            </a:endParaRPr>
          </a:p>
          <a:p>
            <a:pPr marL="0" marR="0" lvl="0" indent="0" algn="l" rtl="0">
              <a:lnSpc>
                <a:spcPct val="107000"/>
              </a:lnSpc>
              <a:spcBef>
                <a:spcPts val="0"/>
              </a:spcBef>
              <a:spcAft>
                <a:spcPts val="0"/>
              </a:spcAft>
              <a:buClr>
                <a:srgbClr val="000000"/>
              </a:buClr>
              <a:buSzPts val="1800"/>
              <a:buNone/>
            </a:pPr>
            <a:r>
              <a:rPr lang="en-US" sz="1800" dirty="0">
                <a:solidFill>
                  <a:srgbClr val="000000"/>
                </a:solidFill>
                <a:latin typeface="Calibri"/>
                <a:ea typeface="Calibri"/>
                <a:cs typeface="Calibri"/>
                <a:sym typeface="Calibri"/>
              </a:rPr>
              <a:t>4 - very likely:	Happens weekly</a:t>
            </a:r>
            <a:endParaRPr sz="1800" dirty="0">
              <a:latin typeface="Calibri"/>
              <a:ea typeface="Calibri"/>
              <a:cs typeface="Calibri"/>
              <a:sym typeface="Calibri"/>
            </a:endParaRPr>
          </a:p>
          <a:p>
            <a:pPr marL="0" marR="0" lvl="0" indent="0" algn="l" rtl="0">
              <a:lnSpc>
                <a:spcPct val="107000"/>
              </a:lnSpc>
              <a:spcBef>
                <a:spcPts val="0"/>
              </a:spcBef>
              <a:spcAft>
                <a:spcPts val="0"/>
              </a:spcAft>
              <a:buClr>
                <a:srgbClr val="000000"/>
              </a:buClr>
              <a:buSzPts val="1800"/>
              <a:buNone/>
            </a:pPr>
            <a:r>
              <a:rPr lang="en-US" sz="1800" dirty="0">
                <a:solidFill>
                  <a:srgbClr val="000000"/>
                </a:solidFill>
                <a:latin typeface="Calibri"/>
                <a:ea typeface="Calibri"/>
                <a:cs typeface="Calibri"/>
                <a:sym typeface="Calibri"/>
              </a:rPr>
              <a:t>3 – likely:		Happens monthly</a:t>
            </a:r>
            <a:endParaRPr sz="1800" dirty="0">
              <a:latin typeface="Calibri"/>
              <a:ea typeface="Calibri"/>
              <a:cs typeface="Calibri"/>
              <a:sym typeface="Calibri"/>
            </a:endParaRPr>
          </a:p>
          <a:p>
            <a:pPr marL="0" marR="0" lvl="0" indent="0" algn="l" rtl="0">
              <a:lnSpc>
                <a:spcPct val="107000"/>
              </a:lnSpc>
              <a:spcBef>
                <a:spcPts val="0"/>
              </a:spcBef>
              <a:spcAft>
                <a:spcPts val="0"/>
              </a:spcAft>
              <a:buClr>
                <a:srgbClr val="000000"/>
              </a:buClr>
              <a:buSzPts val="1800"/>
              <a:buNone/>
            </a:pPr>
            <a:r>
              <a:rPr lang="en-US" sz="1800" dirty="0">
                <a:solidFill>
                  <a:srgbClr val="000000"/>
                </a:solidFill>
                <a:latin typeface="Calibri"/>
                <a:ea typeface="Calibri"/>
                <a:cs typeface="Calibri"/>
                <a:sym typeface="Calibri"/>
              </a:rPr>
              <a:t>2 – unlikely:	Happens few times a year</a:t>
            </a:r>
            <a:endParaRPr sz="1800" dirty="0">
              <a:latin typeface="Calibri"/>
              <a:ea typeface="Calibri"/>
              <a:cs typeface="Calibri"/>
              <a:sym typeface="Calibri"/>
            </a:endParaRPr>
          </a:p>
          <a:p>
            <a:pPr marL="0" marR="0" lvl="0" indent="0" algn="l" rtl="0">
              <a:lnSpc>
                <a:spcPct val="107000"/>
              </a:lnSpc>
              <a:spcBef>
                <a:spcPts val="0"/>
              </a:spcBef>
              <a:spcAft>
                <a:spcPts val="0"/>
              </a:spcAft>
              <a:buClr>
                <a:srgbClr val="000000"/>
              </a:buClr>
              <a:buSzPts val="1800"/>
              <a:buNone/>
            </a:pPr>
            <a:r>
              <a:rPr lang="en-US" sz="1800" dirty="0">
                <a:solidFill>
                  <a:srgbClr val="000000"/>
                </a:solidFill>
                <a:latin typeface="Calibri"/>
                <a:ea typeface="Calibri"/>
                <a:cs typeface="Calibri"/>
                <a:sym typeface="Calibri"/>
              </a:rPr>
              <a:t>1 – improbable:	Rarely happens</a:t>
            </a:r>
            <a:endParaRPr sz="1800" dirty="0"/>
          </a:p>
          <a:p>
            <a:pPr marL="0" lvl="0" indent="0" algn="l" rtl="0">
              <a:lnSpc>
                <a:spcPct val="90000"/>
              </a:lnSpc>
              <a:spcBef>
                <a:spcPts val="1000"/>
              </a:spcBef>
              <a:spcAft>
                <a:spcPts val="0"/>
              </a:spcAft>
              <a:buClr>
                <a:schemeClr val="dk1"/>
              </a:buClr>
              <a:buSzPts val="1800"/>
              <a:buNone/>
            </a:pPr>
            <a:endParaRPr sz="1800" dirty="0"/>
          </a:p>
          <a:p>
            <a:pPr marL="228600" lvl="0" indent="-101600" algn="l" rtl="0">
              <a:lnSpc>
                <a:spcPct val="90000"/>
              </a:lnSpc>
              <a:spcBef>
                <a:spcPts val="1000"/>
              </a:spcBef>
              <a:spcAft>
                <a:spcPts val="0"/>
              </a:spcAft>
              <a:buClr>
                <a:schemeClr val="dk1"/>
              </a:buClr>
              <a:buSzPts val="2000"/>
              <a:buFont typeface="Noto Sans Symbols"/>
              <a:buNone/>
            </a:pPr>
            <a:endParaRPr sz="2000" dirty="0"/>
          </a:p>
          <a:p>
            <a:pPr marL="228600" lvl="0" indent="-76200" algn="l" rtl="0">
              <a:lnSpc>
                <a:spcPct val="90000"/>
              </a:lnSpc>
              <a:spcBef>
                <a:spcPts val="1000"/>
              </a:spcBef>
              <a:spcAft>
                <a:spcPts val="0"/>
              </a:spcAft>
              <a:buClr>
                <a:schemeClr val="dk1"/>
              </a:buClr>
              <a:buSzPts val="2400"/>
              <a:buFont typeface="Noto Sans Symbols"/>
              <a:buNone/>
            </a:pPr>
            <a:endParaRPr sz="2400" dirty="0"/>
          </a:p>
          <a:p>
            <a:pPr marL="228600" lvl="0" indent="-57150" algn="l" rtl="0">
              <a:lnSpc>
                <a:spcPct val="90000"/>
              </a:lnSpc>
              <a:spcBef>
                <a:spcPts val="1000"/>
              </a:spcBef>
              <a:spcAft>
                <a:spcPts val="0"/>
              </a:spcAft>
              <a:buClr>
                <a:schemeClr val="dk1"/>
              </a:buClr>
              <a:buSzPts val="2700"/>
              <a:buFont typeface="Noto Sans Symbols"/>
              <a:buNone/>
            </a:pPr>
            <a:endParaRPr sz="2700" dirty="0"/>
          </a:p>
        </p:txBody>
      </p:sp>
      <p:sp>
        <p:nvSpPr>
          <p:cNvPr id="173" name="Google Shape;173;p9"/>
          <p:cNvSpPr txBox="1"/>
          <p:nvPr/>
        </p:nvSpPr>
        <p:spPr>
          <a:xfrm>
            <a:off x="6400799" y="4463483"/>
            <a:ext cx="4995334" cy="147732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dk1"/>
                </a:solidFill>
                <a:latin typeface="Calibri"/>
                <a:ea typeface="Calibri"/>
                <a:cs typeface="Calibri"/>
                <a:sym typeface="Calibri"/>
              </a:rPr>
              <a:t>Example:</a:t>
            </a:r>
            <a:endParaRPr/>
          </a:p>
          <a:p>
            <a:pPr marL="0" marR="0" lvl="0" indent="0" algn="l" rtl="0">
              <a:spcBef>
                <a:spcPts val="0"/>
              </a:spcBef>
              <a:spcAft>
                <a:spcPts val="0"/>
              </a:spcAft>
              <a:buNone/>
            </a:pPr>
            <a:r>
              <a:rPr lang="en-US" sz="1800">
                <a:solidFill>
                  <a:schemeClr val="dk1"/>
                </a:solidFill>
                <a:latin typeface="Calibri"/>
                <a:ea typeface="Calibri"/>
                <a:cs typeface="Calibri"/>
                <a:sym typeface="Calibri"/>
              </a:rPr>
              <a:t>We select ‘unlikely for both threat events since it has occurred several times this year. The worksheet will put the number value next to the Likelihood text.</a:t>
            </a:r>
            <a:endParaRPr/>
          </a:p>
        </p:txBody>
      </p:sp>
      <p:pic>
        <p:nvPicPr>
          <p:cNvPr id="174" name="Google Shape;174;p9"/>
          <p:cNvPicPr preferRelativeResize="0"/>
          <p:nvPr/>
        </p:nvPicPr>
        <p:blipFill rotWithShape="1">
          <a:blip r:embed="rId4">
            <a:alphaModFix/>
          </a:blip>
          <a:srcRect/>
          <a:stretch/>
        </p:blipFill>
        <p:spPr>
          <a:xfrm>
            <a:off x="6400799" y="1825624"/>
            <a:ext cx="4953000" cy="2502923"/>
          </a:xfrm>
          <a:prstGeom prst="rect">
            <a:avLst/>
          </a:prstGeom>
          <a:noFill/>
          <a:ln w="9525" cap="flat" cmpd="sng">
            <a:solidFill>
              <a:schemeClr val="dk1"/>
            </a:solidFill>
            <a:prstDash val="solid"/>
            <a:round/>
            <a:headEnd type="none" w="sm" len="sm"/>
            <a:tailEnd type="none" w="sm" len="sm"/>
          </a:ln>
        </p:spPr>
      </p:pic>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2127</Words>
  <Application>Microsoft Office PowerPoint</Application>
  <PresentationFormat>Widescreen</PresentationFormat>
  <Paragraphs>279</Paragraphs>
  <Slides>15</Slides>
  <Notes>15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Calibri</vt:lpstr>
      <vt:lpstr>Noto Sans Symbols</vt:lpstr>
      <vt:lpstr>Times New Roman</vt:lpstr>
      <vt:lpstr>Office Theme</vt:lpstr>
      <vt:lpstr>The OhCR ‘Building a More Cyber Secure Ohio’  </vt:lpstr>
      <vt:lpstr>Risk Management Exercise</vt:lpstr>
      <vt:lpstr>Risk Management Guide, Tools &amp; Assessment</vt:lpstr>
      <vt:lpstr>Risk Management Ground Rules</vt:lpstr>
      <vt:lpstr>Risk Management Process and Approval</vt:lpstr>
      <vt:lpstr>Risk Management Worksheet</vt:lpstr>
      <vt:lpstr>Risk Identification Categories</vt:lpstr>
      <vt:lpstr>Risk Identification in the Worksheet</vt:lpstr>
      <vt:lpstr>Likelihood of the Threat</vt:lpstr>
      <vt:lpstr>Impact of the Threat Occurrence</vt:lpstr>
      <vt:lpstr>Risk and Risk Score</vt:lpstr>
      <vt:lpstr>Risk Treatment – Mitigation and Owner</vt:lpstr>
      <vt:lpstr>Likelihood, Impact and Risk after Mitigation</vt:lpstr>
      <vt:lpstr>Completed Risk ID, Assessment and Treatment</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OhCR ‘Building a More Cyber Secure Ohio’  </dc:title>
  <dc:creator>Charles Robbins</dc:creator>
  <cp:lastModifiedBy>Charles Robbins</cp:lastModifiedBy>
  <cp:revision>1</cp:revision>
  <dcterms:created xsi:type="dcterms:W3CDTF">2022-10-30T19:24:51Z</dcterms:created>
  <dcterms:modified xsi:type="dcterms:W3CDTF">2023-10-23T15:12:51Z</dcterms:modified>
</cp:coreProperties>
</file>